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9" r:id="rId14"/>
    <p:sldId id="267" r:id="rId15"/>
    <p:sldId id="270" r:id="rId16"/>
    <p:sldId id="271" r:id="rId17"/>
    <p:sldId id="268" r:id="rId18"/>
    <p:sldId id="272" r:id="rId19"/>
    <p:sldId id="273" r:id="rId20"/>
    <p:sldId id="274" r:id="rId21"/>
    <p:sldId id="275" r:id="rId22"/>
    <p:sldId id="277" r:id="rId23"/>
    <p:sldId id="276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94" r:id="rId32"/>
    <p:sldId id="285" r:id="rId33"/>
    <p:sldId id="287" r:id="rId34"/>
    <p:sldId id="290" r:id="rId35"/>
    <p:sldId id="292" r:id="rId36"/>
    <p:sldId id="293" r:id="rId37"/>
  </p:sldIdLst>
  <p:sldSz cx="12192000" cy="6858000"/>
  <p:notesSz cx="7559675" cy="10691813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373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57510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5880" y="3575880"/>
            <a:ext cx="57510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95880" y="357588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042840" y="357588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8040240" y="57960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9984600" y="57960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095880" y="357588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8040240" y="357588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9984600" y="357588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5880" y="579600"/>
            <a:ext cx="5751000" cy="57366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it-I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57510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1451160" y="1984320"/>
            <a:ext cx="4536720" cy="137160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it-I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5880" y="357588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5880" y="579600"/>
            <a:ext cx="5751000" cy="57366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it-I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9042840" y="357588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5880" y="3575880"/>
            <a:ext cx="57510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57510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5880" y="3575880"/>
            <a:ext cx="57510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095880" y="357588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9042840" y="357588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8040240" y="57960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9984600" y="57960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6095880" y="357588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8040240" y="357588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9984600" y="3575880"/>
            <a:ext cx="185148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57510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451160" y="1984320"/>
            <a:ext cx="4536720" cy="137160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it-I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095880" y="357588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5736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9042840" y="357588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i-FI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588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9042840" y="579600"/>
            <a:ext cx="28062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5880" y="3575880"/>
            <a:ext cx="5751000" cy="2736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i-FI" sz="2050" b="1" strike="noStrike" spc="-1">
              <a:solidFill>
                <a:srgbClr val="23408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 hidden="1"/>
          <p:cNvSpPr/>
          <p:nvPr/>
        </p:nvSpPr>
        <p:spPr>
          <a:xfrm>
            <a:off x="9707040" y="6436800"/>
            <a:ext cx="2139840" cy="21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it-IT" sz="600" b="1" strike="noStrike" spc="-1">
                <a:solidFill>
                  <a:srgbClr val="FFFFFF"/>
                </a:solidFill>
                <a:latin typeface="Arial"/>
              </a:rPr>
              <a:t>University of Oulu</a:t>
            </a:r>
            <a:endParaRPr lang="it-IT" sz="6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title"/>
          </p:nvPr>
        </p:nvSpPr>
        <p:spPr>
          <a:xfrm>
            <a:off x="341280" y="2516760"/>
            <a:ext cx="11510640" cy="2633760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</a:pPr>
            <a:r>
              <a:rPr lang="fi-FI" sz="7400" b="1" strike="noStrike" spc="-1">
                <a:solidFill>
                  <a:srgbClr val="23408F"/>
                </a:solidFill>
                <a:latin typeface="Arial"/>
              </a:rPr>
              <a:t>Click to add title</a:t>
            </a:r>
            <a:endParaRPr lang="fi-FI" sz="74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4187520" y="730440"/>
            <a:ext cx="3794760" cy="1656000"/>
            <a:chOff x="4187520" y="730440"/>
            <a:chExt cx="3794760" cy="1656000"/>
          </a:xfrm>
        </p:grpSpPr>
        <p:sp>
          <p:nvSpPr>
            <p:cNvPr id="3" name="CustomShape 4"/>
            <p:cNvSpPr/>
            <p:nvPr/>
          </p:nvSpPr>
          <p:spPr>
            <a:xfrm>
              <a:off x="6758640" y="1162800"/>
              <a:ext cx="1223640" cy="1223640"/>
            </a:xfrm>
            <a:custGeom>
              <a:avLst/>
              <a:gdLst/>
              <a:ahLst/>
              <a:cxnLst/>
              <a:rect l="l" t="t" r="r" b="b"/>
              <a:pathLst>
                <a:path w="847" h="847">
                  <a:moveTo>
                    <a:pt x="847" y="159"/>
                  </a:moveTo>
                  <a:lnTo>
                    <a:pt x="688" y="0"/>
                  </a:lnTo>
                  <a:lnTo>
                    <a:pt x="672" y="15"/>
                  </a:lnTo>
                  <a:lnTo>
                    <a:pt x="0" y="687"/>
                  </a:lnTo>
                  <a:lnTo>
                    <a:pt x="160" y="847"/>
                  </a:lnTo>
                  <a:lnTo>
                    <a:pt x="847" y="159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4187520" y="1162800"/>
              <a:ext cx="1223640" cy="1223640"/>
            </a:xfrm>
            <a:custGeom>
              <a:avLst/>
              <a:gdLst/>
              <a:ahLst/>
              <a:cxnLst/>
              <a:rect l="l" t="t" r="r" b="b"/>
              <a:pathLst>
                <a:path w="847" h="847">
                  <a:moveTo>
                    <a:pt x="687" y="847"/>
                  </a:moveTo>
                  <a:lnTo>
                    <a:pt x="847" y="687"/>
                  </a:lnTo>
                  <a:lnTo>
                    <a:pt x="161" y="0"/>
                  </a:lnTo>
                  <a:lnTo>
                    <a:pt x="0" y="159"/>
                  </a:lnTo>
                  <a:lnTo>
                    <a:pt x="16" y="175"/>
                  </a:lnTo>
                  <a:lnTo>
                    <a:pt x="687" y="84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5915880" y="730440"/>
              <a:ext cx="326160" cy="1400040"/>
            </a:xfrm>
            <a:custGeom>
              <a:avLst/>
              <a:gdLst/>
              <a:ahLst/>
              <a:cxnLst/>
              <a:rect l="l" t="t" r="r" b="b"/>
              <a:pathLst>
                <a:path w="226" h="969">
                  <a:moveTo>
                    <a:pt x="226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0" y="969"/>
                  </a:lnTo>
                  <a:lnTo>
                    <a:pt x="226" y="969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i-FI" sz="2050" b="1" strike="noStrike" spc="-1">
                <a:solidFill>
                  <a:srgbClr val="23408F"/>
                </a:solidFill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i-FI" sz="1400" b="0" strike="noStrike" spc="-1">
                <a:solidFill>
                  <a:srgbClr val="23408F"/>
                </a:solidFill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i-FI" sz="1400" b="0" strike="noStrike" spc="-1">
                <a:solidFill>
                  <a:srgbClr val="23408F"/>
                </a:solidFill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i-FI" sz="1400" b="0" strike="noStrike" spc="-1">
                <a:solidFill>
                  <a:srgbClr val="23408F"/>
                </a:solidFill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i-FI" sz="2000" b="0" strike="noStrike" spc="-1">
                <a:solidFill>
                  <a:srgbClr val="23408F"/>
                </a:solidFill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i-FI" sz="2000" b="0" strike="noStrike" spc="-1">
                <a:solidFill>
                  <a:srgbClr val="23408F"/>
                </a:solidFill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i-FI" sz="2000" b="0" strike="noStrike" spc="-1">
                <a:solidFill>
                  <a:srgbClr val="23408F"/>
                </a:solidFill>
                <a:latin typeface="Arial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 hidden="1"/>
          <p:cNvSpPr/>
          <p:nvPr/>
        </p:nvSpPr>
        <p:spPr>
          <a:xfrm>
            <a:off x="9707040" y="6436800"/>
            <a:ext cx="2139840" cy="21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it-IT" sz="600" b="1" strike="noStrike" spc="-1">
                <a:solidFill>
                  <a:srgbClr val="FFFFFF"/>
                </a:solidFill>
                <a:latin typeface="Arial"/>
              </a:rPr>
              <a:t>University of Oulu</a:t>
            </a:r>
            <a:endParaRPr lang="it-IT" sz="600" b="0" strike="noStrike" spc="-1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title"/>
          </p:nvPr>
        </p:nvSpPr>
        <p:spPr>
          <a:xfrm>
            <a:off x="1451160" y="578880"/>
            <a:ext cx="4536720" cy="356508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fi-FI" sz="4400" b="1" strike="noStrike" spc="-1">
                <a:solidFill>
                  <a:srgbClr val="23408F"/>
                </a:solidFill>
                <a:latin typeface="Arial"/>
              </a:rPr>
              <a:t>Click to edit Master title style</a:t>
            </a:r>
            <a:endParaRPr lang="fi-FI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095880" y="579600"/>
            <a:ext cx="5751000" cy="57366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60360" indent="-360000">
              <a:lnSpc>
                <a:spcPct val="100000"/>
              </a:lnSpc>
              <a:spcAft>
                <a:spcPts val="1001"/>
              </a:spcAft>
              <a:buClr>
                <a:srgbClr val="23408F"/>
              </a:buClr>
              <a:buFont typeface="Verdana"/>
              <a:buChar char="‒"/>
            </a:pPr>
            <a:r>
              <a:rPr lang="fi-FI" sz="2050" b="1" strike="noStrike" spc="-1">
                <a:solidFill>
                  <a:srgbClr val="23408F"/>
                </a:solidFill>
                <a:latin typeface="Arial"/>
              </a:rPr>
              <a:t>Click to edit Master text styles</a:t>
            </a:r>
          </a:p>
          <a:p>
            <a:pPr marL="360360" lvl="1" indent="-360000">
              <a:lnSpc>
                <a:spcPct val="110000"/>
              </a:lnSpc>
              <a:spcAft>
                <a:spcPts val="300"/>
              </a:spcAft>
              <a:buClr>
                <a:srgbClr val="23408F"/>
              </a:buClr>
              <a:buFont typeface="Verdana"/>
              <a:buChar char="-"/>
            </a:pPr>
            <a:r>
              <a:rPr lang="fi-FI" sz="1600" b="0" strike="noStrike" spc="-1">
                <a:solidFill>
                  <a:srgbClr val="23408F"/>
                </a:solidFill>
                <a:latin typeface="Arial"/>
              </a:rPr>
              <a:t>Second level</a:t>
            </a:r>
          </a:p>
          <a:p>
            <a:pPr marL="720720" lvl="2" indent="-360000">
              <a:lnSpc>
                <a:spcPct val="110000"/>
              </a:lnSpc>
              <a:buClr>
                <a:srgbClr val="23408F"/>
              </a:buClr>
              <a:buFont typeface="Verdana"/>
              <a:buChar char="-"/>
            </a:pPr>
            <a:r>
              <a:rPr lang="fi-FI" sz="1400" b="0" strike="noStrike" spc="-1">
                <a:solidFill>
                  <a:srgbClr val="23408F"/>
                </a:solidFill>
                <a:latin typeface="Arial"/>
              </a:rPr>
              <a:t>Third level</a:t>
            </a:r>
          </a:p>
          <a:p>
            <a:pPr marL="1073160" lvl="3" indent="-352080">
              <a:lnSpc>
                <a:spcPct val="110000"/>
              </a:lnSpc>
              <a:buClr>
                <a:srgbClr val="23408F"/>
              </a:buClr>
              <a:buFont typeface="Verdana"/>
              <a:buChar char="-"/>
            </a:pPr>
            <a:r>
              <a:rPr lang="fi-FI" sz="1400" b="0" strike="noStrike" spc="-1">
                <a:solidFill>
                  <a:srgbClr val="23408F"/>
                </a:solidFill>
                <a:latin typeface="Arial"/>
              </a:rPr>
              <a:t>Fourth level</a:t>
            </a:r>
          </a:p>
          <a:p>
            <a:pPr marL="1434960" lvl="4" indent="-361440">
              <a:lnSpc>
                <a:spcPct val="110000"/>
              </a:lnSpc>
              <a:buClr>
                <a:srgbClr val="23408F"/>
              </a:buClr>
              <a:buFont typeface="Verdana"/>
              <a:buChar char="-"/>
            </a:pPr>
            <a:r>
              <a:rPr lang="fi-FI" sz="1400" b="0" strike="noStrike" spc="-1">
                <a:solidFill>
                  <a:srgbClr val="23408F"/>
                </a:solidFill>
                <a:latin typeface="Arial"/>
              </a:rPr>
              <a:t>Fifth level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dt"/>
          </p:nvPr>
        </p:nvSpPr>
        <p:spPr>
          <a:xfrm>
            <a:off x="1566720" y="6436800"/>
            <a:ext cx="660600" cy="215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9D408DCA-FA27-4C43-8CD8-E97A047A7C59}" type="datetime1">
              <a:rPr lang="it-IT" sz="700" b="0" strike="noStrike" spc="-1">
                <a:solidFill>
                  <a:srgbClr val="01AEEF"/>
                </a:solidFill>
                <a:latin typeface="Arial"/>
              </a:rPr>
              <a:t>28/04/2019</a:t>
            </a:fld>
            <a:endParaRPr lang="it-IT" sz="700" b="0" strike="noStrike" spc="-1"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ftr"/>
          </p:nvPr>
        </p:nvSpPr>
        <p:spPr>
          <a:xfrm>
            <a:off x="2239920" y="6436800"/>
            <a:ext cx="4618440" cy="215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it-IT" sz="700" b="0" strike="noStrike" spc="-1">
                <a:solidFill>
                  <a:srgbClr val="01AEEF"/>
                </a:solidFill>
                <a:latin typeface="Arial"/>
              </a:rPr>
              <a:t>Replace footertext if needed</a:t>
            </a:r>
            <a:endParaRPr lang="it-IT" sz="700" b="0" strike="noStrike" spc="-1"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sldNum"/>
          </p:nvPr>
        </p:nvSpPr>
        <p:spPr>
          <a:xfrm>
            <a:off x="341280" y="6436800"/>
            <a:ext cx="388080" cy="215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C02A5DED-4CFD-4BF3-9871-BA6DB9A7CBFB}" type="slidenum">
              <a:rPr lang="it-IT" sz="700" b="0" strike="noStrike" spc="-1">
                <a:solidFill>
                  <a:srgbClr val="01AEEF"/>
                </a:solidFill>
                <a:latin typeface="Arial"/>
              </a:rPr>
              <a:t>‹#›</a:t>
            </a:fld>
            <a:endParaRPr lang="it-IT" sz="700" b="0" strike="noStrike" spc="-1">
              <a:latin typeface="Times New Roman"/>
            </a:endParaRPr>
          </a:p>
        </p:txBody>
      </p:sp>
      <p:grpSp>
        <p:nvGrpSpPr>
          <p:cNvPr id="49" name="Group 7"/>
          <p:cNvGrpSpPr/>
          <p:nvPr/>
        </p:nvGrpSpPr>
        <p:grpSpPr>
          <a:xfrm>
            <a:off x="574920" y="529560"/>
            <a:ext cx="446400" cy="633960"/>
            <a:chOff x="574920" y="529560"/>
            <a:chExt cx="446400" cy="633960"/>
          </a:xfrm>
        </p:grpSpPr>
        <p:sp>
          <p:nvSpPr>
            <p:cNvPr id="50" name="CustomShape 8"/>
            <p:cNvSpPr/>
            <p:nvPr/>
          </p:nvSpPr>
          <p:spPr>
            <a:xfrm>
              <a:off x="574920" y="786960"/>
              <a:ext cx="446400" cy="376560"/>
            </a:xfrm>
            <a:custGeom>
              <a:avLst/>
              <a:gdLst/>
              <a:ahLst/>
              <a:cxnLst/>
              <a:rect l="l" t="t" r="r" b="b"/>
              <a:pathLst>
                <a:path w="4821" h="4067">
                  <a:moveTo>
                    <a:pt x="1042" y="2420"/>
                  </a:moveTo>
                  <a:lnTo>
                    <a:pt x="1227" y="4067"/>
                  </a:lnTo>
                  <a:lnTo>
                    <a:pt x="3594" y="4067"/>
                  </a:lnTo>
                  <a:lnTo>
                    <a:pt x="3777" y="2420"/>
                  </a:lnTo>
                  <a:lnTo>
                    <a:pt x="4151" y="2420"/>
                  </a:lnTo>
                  <a:lnTo>
                    <a:pt x="4821" y="2420"/>
                  </a:lnTo>
                  <a:lnTo>
                    <a:pt x="4821" y="0"/>
                  </a:lnTo>
                  <a:lnTo>
                    <a:pt x="3481" y="0"/>
                  </a:lnTo>
                  <a:lnTo>
                    <a:pt x="3481" y="196"/>
                  </a:lnTo>
                  <a:lnTo>
                    <a:pt x="3481" y="932"/>
                  </a:lnTo>
                  <a:lnTo>
                    <a:pt x="3080" y="932"/>
                  </a:lnTo>
                  <a:lnTo>
                    <a:pt x="3080" y="0"/>
                  </a:lnTo>
                  <a:lnTo>
                    <a:pt x="1739" y="0"/>
                  </a:lnTo>
                  <a:lnTo>
                    <a:pt x="1739" y="932"/>
                  </a:lnTo>
                  <a:lnTo>
                    <a:pt x="1338" y="932"/>
                  </a:lnTo>
                  <a:lnTo>
                    <a:pt x="1338" y="0"/>
                  </a:lnTo>
                  <a:lnTo>
                    <a:pt x="0" y="0"/>
                  </a:lnTo>
                  <a:lnTo>
                    <a:pt x="0" y="2420"/>
                  </a:lnTo>
                  <a:lnTo>
                    <a:pt x="741" y="2420"/>
                  </a:lnTo>
                  <a:lnTo>
                    <a:pt x="1042" y="2420"/>
                  </a:lnTo>
                  <a:close/>
                  <a:moveTo>
                    <a:pt x="391" y="392"/>
                  </a:moveTo>
                  <a:lnTo>
                    <a:pt x="946" y="392"/>
                  </a:lnTo>
                  <a:lnTo>
                    <a:pt x="946" y="1325"/>
                  </a:lnTo>
                  <a:lnTo>
                    <a:pt x="1219" y="1325"/>
                  </a:lnTo>
                  <a:lnTo>
                    <a:pt x="2133" y="1325"/>
                  </a:lnTo>
                  <a:lnTo>
                    <a:pt x="2133" y="392"/>
                  </a:lnTo>
                  <a:lnTo>
                    <a:pt x="2688" y="392"/>
                  </a:lnTo>
                  <a:lnTo>
                    <a:pt x="2688" y="1325"/>
                  </a:lnTo>
                  <a:lnTo>
                    <a:pt x="2957" y="1325"/>
                  </a:lnTo>
                  <a:lnTo>
                    <a:pt x="3602" y="1325"/>
                  </a:lnTo>
                  <a:lnTo>
                    <a:pt x="3875" y="1325"/>
                  </a:lnTo>
                  <a:lnTo>
                    <a:pt x="3875" y="392"/>
                  </a:lnTo>
                  <a:lnTo>
                    <a:pt x="4430" y="392"/>
                  </a:lnTo>
                  <a:lnTo>
                    <a:pt x="4430" y="2028"/>
                  </a:lnTo>
                  <a:lnTo>
                    <a:pt x="4151" y="2028"/>
                  </a:lnTo>
                  <a:lnTo>
                    <a:pt x="3679" y="2028"/>
                  </a:lnTo>
                  <a:lnTo>
                    <a:pt x="3425" y="2028"/>
                  </a:lnTo>
                  <a:lnTo>
                    <a:pt x="3243" y="3676"/>
                  </a:lnTo>
                  <a:lnTo>
                    <a:pt x="1578" y="3676"/>
                  </a:lnTo>
                  <a:lnTo>
                    <a:pt x="1394" y="2028"/>
                  </a:lnTo>
                  <a:lnTo>
                    <a:pt x="1142" y="2028"/>
                  </a:lnTo>
                  <a:lnTo>
                    <a:pt x="741" y="2028"/>
                  </a:lnTo>
                  <a:lnTo>
                    <a:pt x="391" y="2028"/>
                  </a:lnTo>
                  <a:lnTo>
                    <a:pt x="391" y="392"/>
                  </a:lnTo>
                  <a:close/>
                </a:path>
              </a:pathLst>
            </a:custGeom>
            <a:solidFill>
              <a:srgbClr val="01AEE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" name="CustomShape 9"/>
            <p:cNvSpPr/>
            <p:nvPr/>
          </p:nvSpPr>
          <p:spPr>
            <a:xfrm>
              <a:off x="871200" y="576360"/>
              <a:ext cx="132120" cy="131760"/>
            </a:xfrm>
            <a:custGeom>
              <a:avLst/>
              <a:gdLst/>
              <a:ahLst/>
              <a:cxnLst/>
              <a:rect l="l" t="t" r="r" b="b"/>
              <a:pathLst>
                <a:path w="1428" h="1426">
                  <a:moveTo>
                    <a:pt x="1428" y="268"/>
                  </a:moveTo>
                  <a:lnTo>
                    <a:pt x="1160" y="0"/>
                  </a:lnTo>
                  <a:lnTo>
                    <a:pt x="1135" y="25"/>
                  </a:lnTo>
                  <a:lnTo>
                    <a:pt x="0" y="1157"/>
                  </a:lnTo>
                  <a:lnTo>
                    <a:pt x="271" y="1426"/>
                  </a:lnTo>
                  <a:lnTo>
                    <a:pt x="1428" y="268"/>
                  </a:lnTo>
                  <a:close/>
                </a:path>
              </a:pathLst>
            </a:custGeom>
            <a:solidFill>
              <a:srgbClr val="23408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2" name="CustomShape 10"/>
            <p:cNvSpPr/>
            <p:nvPr/>
          </p:nvSpPr>
          <p:spPr>
            <a:xfrm>
              <a:off x="592920" y="576360"/>
              <a:ext cx="132120" cy="131760"/>
            </a:xfrm>
            <a:custGeom>
              <a:avLst/>
              <a:gdLst/>
              <a:ahLst/>
              <a:cxnLst/>
              <a:rect l="l" t="t" r="r" b="b"/>
              <a:pathLst>
                <a:path w="1428" h="1426">
                  <a:moveTo>
                    <a:pt x="1159" y="1426"/>
                  </a:moveTo>
                  <a:lnTo>
                    <a:pt x="1428" y="1157"/>
                  </a:lnTo>
                  <a:lnTo>
                    <a:pt x="270" y="0"/>
                  </a:lnTo>
                  <a:lnTo>
                    <a:pt x="0" y="268"/>
                  </a:lnTo>
                  <a:lnTo>
                    <a:pt x="25" y="293"/>
                  </a:lnTo>
                  <a:lnTo>
                    <a:pt x="1159" y="1426"/>
                  </a:lnTo>
                  <a:close/>
                </a:path>
              </a:pathLst>
            </a:custGeom>
            <a:solidFill>
              <a:srgbClr val="23408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3" name="CustomShape 11"/>
            <p:cNvSpPr/>
            <p:nvPr/>
          </p:nvSpPr>
          <p:spPr>
            <a:xfrm>
              <a:off x="780120" y="529560"/>
              <a:ext cx="34920" cy="151560"/>
            </a:xfrm>
            <a:custGeom>
              <a:avLst/>
              <a:gdLst/>
              <a:ahLst/>
              <a:cxnLst/>
              <a:rect l="l" t="t" r="r" b="b"/>
              <a:pathLst>
                <a:path w="380" h="1638">
                  <a:moveTo>
                    <a:pt x="380" y="0"/>
                  </a:moveTo>
                  <a:lnTo>
                    <a:pt x="0" y="0"/>
                  </a:lnTo>
                  <a:lnTo>
                    <a:pt x="0" y="34"/>
                  </a:lnTo>
                  <a:lnTo>
                    <a:pt x="0" y="1638"/>
                  </a:lnTo>
                  <a:lnTo>
                    <a:pt x="380" y="163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23408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4" name="Line 12"/>
          <p:cNvSpPr/>
          <p:nvPr/>
        </p:nvSpPr>
        <p:spPr>
          <a:xfrm>
            <a:off x="341280" y="332640"/>
            <a:ext cx="1015920" cy="0"/>
          </a:xfrm>
          <a:prstGeom prst="line">
            <a:avLst/>
          </a:prstGeom>
          <a:ln w="22320">
            <a:solidFill>
              <a:srgbClr val="01AE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" name="Line 13"/>
          <p:cNvSpPr/>
          <p:nvPr/>
        </p:nvSpPr>
        <p:spPr>
          <a:xfrm>
            <a:off x="1566720" y="332640"/>
            <a:ext cx="4421160" cy="0"/>
          </a:xfrm>
          <a:prstGeom prst="line">
            <a:avLst/>
          </a:prstGeom>
          <a:ln w="22320">
            <a:solidFill>
              <a:srgbClr val="01AE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" name="Line 14"/>
          <p:cNvSpPr/>
          <p:nvPr/>
        </p:nvSpPr>
        <p:spPr>
          <a:xfrm>
            <a:off x="6205320" y="332640"/>
            <a:ext cx="5641920" cy="0"/>
          </a:xfrm>
          <a:prstGeom prst="line">
            <a:avLst/>
          </a:prstGeom>
          <a:ln w="22320">
            <a:solidFill>
              <a:srgbClr val="01AE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" name="CustomShape 15"/>
          <p:cNvSpPr/>
          <p:nvPr/>
        </p:nvSpPr>
        <p:spPr>
          <a:xfrm>
            <a:off x="9707040" y="6436800"/>
            <a:ext cx="2139840" cy="21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it-IT" sz="600" b="1" strike="noStrike" spc="-1">
                <a:solidFill>
                  <a:srgbClr val="23408F"/>
                </a:solidFill>
                <a:latin typeface="Arial"/>
              </a:rPr>
              <a:t>University of Oulu</a:t>
            </a:r>
            <a:endParaRPr lang="it-IT" sz="6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figshare.com/articles/Oversize_network/3156067" TargetMode="Externa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61160" y="4453560"/>
            <a:ext cx="11510640" cy="17719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Aft>
                <a:spcPts val="1001"/>
              </a:spcAft>
            </a:pPr>
            <a:r>
              <a:rPr lang="it-IT" sz="2000" b="0" strike="noStrike" spc="-1">
                <a:solidFill>
                  <a:srgbClr val="23408F"/>
                </a:solidFill>
                <a:latin typeface="Bahnschrift SemiBold SemiConden"/>
              </a:rPr>
              <a:t>Giuseppe Superbo</a:t>
            </a:r>
            <a:endParaRPr lang="it-IT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Aft>
                <a:spcPts val="1001"/>
              </a:spcAft>
            </a:pPr>
            <a:r>
              <a:rPr lang="it-IT" sz="2000" b="0" strike="noStrike" spc="-1">
                <a:solidFill>
                  <a:srgbClr val="23408F"/>
                </a:solidFill>
                <a:latin typeface="Bahnschrift SemiBold SemiConden"/>
              </a:rPr>
              <a:t>Nicola Zotto</a:t>
            </a:r>
            <a:endParaRPr lang="it-IT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Aft>
                <a:spcPts val="1001"/>
              </a:spcAft>
            </a:pPr>
            <a:r>
              <a:rPr lang="it-IT" sz="2000" b="0" strike="noStrike" spc="-1">
                <a:solidFill>
                  <a:srgbClr val="23408F"/>
                </a:solidFill>
                <a:latin typeface="Bahnschrift SemiBold SemiConden"/>
              </a:rPr>
              <a:t>Xiaowen Wang</a:t>
            </a:r>
            <a:endParaRPr lang="it-IT" sz="2000" b="0" strike="noStrike" spc="-1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247680" y="151200"/>
            <a:ext cx="71197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800" b="0" strike="noStrike" spc="-1">
                <a:solidFill>
                  <a:srgbClr val="23408F"/>
                </a:solidFill>
                <a:latin typeface="Bahnschrift SemiBold SemiConden"/>
              </a:rPr>
              <a:t>521157A – Introduction to Social Network Seminar</a:t>
            </a:r>
            <a:endParaRPr lang="it-IT" sz="1800" b="0" strike="noStrike" spc="-1">
              <a:latin typeface="Arial"/>
            </a:endParaRPr>
          </a:p>
        </p:txBody>
      </p:sp>
      <p:sp>
        <p:nvSpPr>
          <p:cNvPr id="96" name="CustomShape 3"/>
          <p:cNvSpPr/>
          <p:nvPr/>
        </p:nvSpPr>
        <p:spPr>
          <a:xfrm>
            <a:off x="3080880" y="2929320"/>
            <a:ext cx="6598080" cy="155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it-IT" sz="4800" b="1" strike="noStrike" spc="-1">
                <a:solidFill>
                  <a:srgbClr val="000000"/>
                </a:solidFill>
                <a:latin typeface="Bahnschrift SemiBold SemiConden"/>
              </a:rPr>
              <a:t>Crime Network Analysis</a:t>
            </a:r>
            <a:endParaRPr lang="it-IT" sz="4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icture 3"/>
          <p:cNvPicPr/>
          <p:nvPr/>
        </p:nvPicPr>
        <p:blipFill>
          <a:blip r:embed="rId2"/>
          <a:stretch/>
        </p:blipFill>
        <p:spPr>
          <a:xfrm>
            <a:off x="1594080" y="1116360"/>
            <a:ext cx="8933400" cy="532188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134" name="CustomShape 1"/>
          <p:cNvSpPr/>
          <p:nvPr/>
        </p:nvSpPr>
        <p:spPr>
          <a:xfrm>
            <a:off x="1215000" y="419400"/>
            <a:ext cx="53420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Communities Detection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8530200" y="1177920"/>
            <a:ext cx="217872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000" b="0" strike="noStrike" spc="-1">
                <a:solidFill>
                  <a:srgbClr val="000000"/>
                </a:solidFill>
                <a:latin typeface="Arial"/>
              </a:rPr>
              <a:t>Algorithm – Louvain algorithm</a:t>
            </a:r>
            <a:endParaRPr lang="it-IT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strike="noStrike" spc="-1">
                <a:solidFill>
                  <a:srgbClr val="000000"/>
                </a:solidFill>
                <a:latin typeface="Arial"/>
              </a:rPr>
              <a:t>Communities - 9</a:t>
            </a:r>
            <a:endParaRPr lang="it-IT" sz="1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1264680" y="560880"/>
            <a:ext cx="534204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What We Got…important nodes!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37" name="Picture 4"/>
          <p:cNvPicPr/>
          <p:nvPr/>
        </p:nvPicPr>
        <p:blipFill>
          <a:blip r:embed="rId2"/>
          <a:stretch/>
        </p:blipFill>
        <p:spPr>
          <a:xfrm>
            <a:off x="490680" y="1268280"/>
            <a:ext cx="8591040" cy="513576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138" name="CustomShape 2"/>
          <p:cNvSpPr/>
          <p:nvPr/>
        </p:nvSpPr>
        <p:spPr>
          <a:xfrm>
            <a:off x="9691920" y="1318680"/>
            <a:ext cx="397368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</a:rPr>
              <a:t>Top 5: </a:t>
            </a:r>
            <a:endParaRPr lang="it-IT" sz="2000" b="0" strike="noStrike" spc="-1">
              <a:latin typeface="Arial"/>
            </a:endParaRPr>
          </a:p>
        </p:txBody>
      </p:sp>
      <p:sp>
        <p:nvSpPr>
          <p:cNvPr id="139" name="CustomShape 3"/>
          <p:cNvSpPr/>
          <p:nvPr/>
        </p:nvSpPr>
        <p:spPr>
          <a:xfrm>
            <a:off x="9799920" y="2041560"/>
            <a:ext cx="102960" cy="11124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4"/>
          <p:cNvSpPr/>
          <p:nvPr/>
        </p:nvSpPr>
        <p:spPr>
          <a:xfrm>
            <a:off x="9989640" y="1841400"/>
            <a:ext cx="13795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</a:rPr>
              <a:t>N9 </a:t>
            </a:r>
            <a:endParaRPr lang="it-IT" sz="2000" b="0" strike="noStrike" spc="-1">
              <a:latin typeface="Arial"/>
            </a:endParaRPr>
          </a:p>
        </p:txBody>
      </p:sp>
      <p:sp>
        <p:nvSpPr>
          <p:cNvPr id="141" name="CustomShape 5"/>
          <p:cNvSpPr/>
          <p:nvPr/>
        </p:nvSpPr>
        <p:spPr>
          <a:xfrm>
            <a:off x="9799920" y="2441520"/>
            <a:ext cx="102960" cy="11124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CustomShape 6"/>
          <p:cNvSpPr/>
          <p:nvPr/>
        </p:nvSpPr>
        <p:spPr>
          <a:xfrm>
            <a:off x="9989640" y="2241360"/>
            <a:ext cx="13795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</a:rPr>
              <a:t>N27 </a:t>
            </a:r>
            <a:endParaRPr lang="it-IT" sz="2000" b="0" strike="noStrike" spc="-1">
              <a:latin typeface="Arial"/>
            </a:endParaRPr>
          </a:p>
        </p:txBody>
      </p:sp>
      <p:sp>
        <p:nvSpPr>
          <p:cNvPr id="143" name="CustomShape 7"/>
          <p:cNvSpPr/>
          <p:nvPr/>
        </p:nvSpPr>
        <p:spPr>
          <a:xfrm>
            <a:off x="9799920" y="2818440"/>
            <a:ext cx="102960" cy="11124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8"/>
          <p:cNvSpPr/>
          <p:nvPr/>
        </p:nvSpPr>
        <p:spPr>
          <a:xfrm>
            <a:off x="9989640" y="2618640"/>
            <a:ext cx="191088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</a:rPr>
              <a:t>N49 </a:t>
            </a:r>
            <a:endParaRPr lang="it-IT" sz="2000" b="0" strike="noStrike" spc="-1">
              <a:latin typeface="Arial"/>
            </a:endParaRPr>
          </a:p>
        </p:txBody>
      </p:sp>
      <p:sp>
        <p:nvSpPr>
          <p:cNvPr id="145" name="CustomShape 9"/>
          <p:cNvSpPr/>
          <p:nvPr/>
        </p:nvSpPr>
        <p:spPr>
          <a:xfrm>
            <a:off x="9799920" y="3284280"/>
            <a:ext cx="102960" cy="11124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10"/>
          <p:cNvSpPr/>
          <p:nvPr/>
        </p:nvSpPr>
        <p:spPr>
          <a:xfrm>
            <a:off x="9989640" y="3084120"/>
            <a:ext cx="13795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</a:rPr>
              <a:t>N48 </a:t>
            </a:r>
            <a:endParaRPr lang="it-IT" sz="2000" b="0" strike="noStrike" spc="-1">
              <a:latin typeface="Arial"/>
            </a:endParaRPr>
          </a:p>
        </p:txBody>
      </p:sp>
      <p:sp>
        <p:nvSpPr>
          <p:cNvPr id="147" name="CustomShape 11"/>
          <p:cNvSpPr/>
          <p:nvPr/>
        </p:nvSpPr>
        <p:spPr>
          <a:xfrm>
            <a:off x="9809100" y="3747308"/>
            <a:ext cx="102960" cy="11124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12"/>
          <p:cNvSpPr/>
          <p:nvPr/>
        </p:nvSpPr>
        <p:spPr>
          <a:xfrm>
            <a:off x="10038960" y="3636360"/>
            <a:ext cx="13795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</a:rPr>
              <a:t>N39 </a:t>
            </a:r>
            <a:endParaRPr lang="it-IT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1"/>
          <p:cNvPicPr/>
          <p:nvPr/>
        </p:nvPicPr>
        <p:blipFill>
          <a:blip r:embed="rId2"/>
          <a:stretch/>
        </p:blipFill>
        <p:spPr>
          <a:xfrm>
            <a:off x="6859800" y="428400"/>
            <a:ext cx="4594680" cy="5786640"/>
          </a:xfrm>
          <a:prstGeom prst="rect">
            <a:avLst/>
          </a:prstGeom>
          <a:ln>
            <a:noFill/>
          </a:ln>
        </p:spPr>
      </p:pic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598680" y="1462320"/>
            <a:ext cx="5842080" cy="349236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icture 2"/>
          <p:cNvPicPr/>
          <p:nvPr/>
        </p:nvPicPr>
        <p:blipFill>
          <a:blip r:embed="rId2"/>
          <a:stretch/>
        </p:blipFill>
        <p:spPr>
          <a:xfrm>
            <a:off x="9177840" y="3871800"/>
            <a:ext cx="2496960" cy="2203200"/>
          </a:xfrm>
          <a:prstGeom prst="rect">
            <a:avLst/>
          </a:prstGeom>
          <a:ln>
            <a:noFill/>
          </a:ln>
        </p:spPr>
      </p:pic>
      <p:sp>
        <p:nvSpPr>
          <p:cNvPr id="150" name="CustomShape 1"/>
          <p:cNvSpPr/>
          <p:nvPr/>
        </p:nvSpPr>
        <p:spPr>
          <a:xfrm>
            <a:off x="1219320" y="527400"/>
            <a:ext cx="4032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netAW - Original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51" name="Picture 4"/>
          <p:cNvPicPr/>
          <p:nvPr/>
        </p:nvPicPr>
        <p:blipFill>
          <a:blip r:embed="rId3"/>
          <a:stretch/>
        </p:blipFill>
        <p:spPr>
          <a:xfrm>
            <a:off x="484200" y="1256400"/>
            <a:ext cx="8260200" cy="490428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152" name="CustomShape 2"/>
          <p:cNvSpPr/>
          <p:nvPr/>
        </p:nvSpPr>
        <p:spPr>
          <a:xfrm>
            <a:off x="9098640" y="642600"/>
            <a:ext cx="2466720" cy="1803600"/>
          </a:xfrm>
          <a:prstGeom prst="wedgeEllipseCallout">
            <a:avLst>
              <a:gd name="adj1" fmla="val -53721"/>
              <a:gd name="adj2" fmla="val 74144"/>
            </a:avLst>
          </a:prstGeom>
          <a:solidFill>
            <a:schemeClr val="bg1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800" b="0" strike="noStrike" spc="-1">
                <a:solidFill>
                  <a:srgbClr val="000000"/>
                </a:solidFill>
                <a:latin typeface="Bahnschrift SemiBold SemiConden"/>
              </a:rPr>
              <a:t>From </a:t>
            </a:r>
            <a:r>
              <a:rPr lang="it-IT" sz="1800" b="0" strike="noStrike" spc="-1">
                <a:solidFill>
                  <a:srgbClr val="5F7FD8"/>
                </a:solidFill>
                <a:latin typeface="Bahnschrift SemiBold SemiConden"/>
              </a:rPr>
              <a:t>netWR</a:t>
            </a:r>
            <a:r>
              <a:rPr lang="it-IT" sz="1800" b="0" strike="noStrike" spc="-1">
                <a:solidFill>
                  <a:srgbClr val="000000"/>
                </a:solidFill>
                <a:latin typeface="Bahnschrift SemiBold SemiConden"/>
              </a:rPr>
              <a:t>:</a:t>
            </a:r>
            <a:endParaRPr lang="it-IT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1800" b="0" strike="noStrike" spc="-1">
                <a:solidFill>
                  <a:srgbClr val="000000"/>
                </a:solidFill>
                <a:latin typeface="Bahnschrift SemiBold SemiConden"/>
              </a:rPr>
              <a:t>58 edges were removed to create 36 isolated nodes.</a:t>
            </a:r>
            <a:endParaRPr lang="it-IT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1091520" y="477720"/>
            <a:ext cx="403200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netAW - Isolated nodes removed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60" name="Picture 4"/>
          <p:cNvPicPr/>
          <p:nvPr/>
        </p:nvPicPr>
        <p:blipFill>
          <a:blip r:embed="rId2"/>
          <a:stretch/>
        </p:blipFill>
        <p:spPr>
          <a:xfrm>
            <a:off x="1132560" y="1192680"/>
            <a:ext cx="9267120" cy="548388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Picture 3"/>
          <p:cNvPicPr/>
          <p:nvPr/>
        </p:nvPicPr>
        <p:blipFill>
          <a:blip r:embed="rId2"/>
          <a:stretch/>
        </p:blipFill>
        <p:spPr>
          <a:xfrm>
            <a:off x="1433880" y="986760"/>
            <a:ext cx="8535600" cy="515016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162" name="CustomShape 1"/>
          <p:cNvSpPr/>
          <p:nvPr/>
        </p:nvSpPr>
        <p:spPr>
          <a:xfrm>
            <a:off x="1215000" y="419400"/>
            <a:ext cx="53420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Communities Detection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8076600" y="1033920"/>
            <a:ext cx="217872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000" b="0" strike="noStrike" spc="-1">
                <a:solidFill>
                  <a:srgbClr val="000000"/>
                </a:solidFill>
                <a:latin typeface="Arial"/>
              </a:rPr>
              <a:t>Algorithm – Louvain algorithm</a:t>
            </a:r>
            <a:endParaRPr lang="it-IT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strike="noStrike" spc="-1">
                <a:solidFill>
                  <a:srgbClr val="000000"/>
                </a:solidFill>
                <a:latin typeface="Arial"/>
              </a:rPr>
              <a:t>Communities - 7</a:t>
            </a:r>
            <a:endParaRPr lang="it-IT" sz="1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icture 2"/>
          <p:cNvPicPr/>
          <p:nvPr/>
        </p:nvPicPr>
        <p:blipFill>
          <a:blip r:embed="rId2"/>
          <a:stretch/>
        </p:blipFill>
        <p:spPr>
          <a:xfrm>
            <a:off x="8699040" y="3830760"/>
            <a:ext cx="2426760" cy="2100240"/>
          </a:xfrm>
          <a:prstGeom prst="rect">
            <a:avLst/>
          </a:prstGeom>
          <a:ln>
            <a:noFill/>
          </a:ln>
        </p:spPr>
      </p:pic>
      <p:sp>
        <p:nvSpPr>
          <p:cNvPr id="154" name="CustomShape 1"/>
          <p:cNvSpPr/>
          <p:nvPr/>
        </p:nvSpPr>
        <p:spPr>
          <a:xfrm>
            <a:off x="1211040" y="514800"/>
            <a:ext cx="4032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netJU - Original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55" name="Picture 4"/>
          <p:cNvPicPr/>
          <p:nvPr/>
        </p:nvPicPr>
        <p:blipFill>
          <a:blip r:embed="rId3"/>
          <a:stretch/>
        </p:blipFill>
        <p:spPr>
          <a:xfrm>
            <a:off x="402120" y="1375560"/>
            <a:ext cx="7736400" cy="466164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156" name="CustomShape 2"/>
          <p:cNvSpPr/>
          <p:nvPr/>
        </p:nvSpPr>
        <p:spPr>
          <a:xfrm>
            <a:off x="8962920" y="926640"/>
            <a:ext cx="2466720" cy="1803600"/>
          </a:xfrm>
          <a:prstGeom prst="wedgeEllipseCallout">
            <a:avLst>
              <a:gd name="adj1" fmla="val -52719"/>
              <a:gd name="adj2" fmla="val 58162"/>
            </a:avLst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800" b="0" strike="noStrike" spc="-1">
                <a:solidFill>
                  <a:srgbClr val="000000"/>
                </a:solidFill>
                <a:latin typeface="Bahnschrift SemiBold SemiConden"/>
              </a:rPr>
              <a:t>From </a:t>
            </a:r>
            <a:r>
              <a:rPr lang="it-IT" sz="1800" b="0" strike="noStrike" spc="-1">
                <a:solidFill>
                  <a:srgbClr val="5F7FD8"/>
                </a:solidFill>
                <a:latin typeface="Bahnschrift SemiBold SemiConden"/>
              </a:rPr>
              <a:t>netWR</a:t>
            </a:r>
            <a:r>
              <a:rPr lang="it-IT" sz="1800" b="0" strike="noStrike" spc="-1">
                <a:solidFill>
                  <a:srgbClr val="000000"/>
                </a:solidFill>
                <a:latin typeface="Bahnschrift SemiBold SemiConden"/>
              </a:rPr>
              <a:t>:</a:t>
            </a:r>
            <a:endParaRPr lang="it-IT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1800" b="0" strike="noStrike" spc="-1">
                <a:solidFill>
                  <a:srgbClr val="000000"/>
                </a:solidFill>
                <a:latin typeface="Bahnschrift SemiBold SemiConden"/>
              </a:rPr>
              <a:t>134 edges were removed to create 93 isolated nodes.</a:t>
            </a:r>
            <a:endParaRPr lang="it-IT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083240" y="482040"/>
            <a:ext cx="403200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netJU - Isolated nodes removed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65" name="Picture 4"/>
          <p:cNvPicPr/>
          <p:nvPr/>
        </p:nvPicPr>
        <p:blipFill>
          <a:blip r:embed="rId2"/>
          <a:stretch/>
        </p:blipFill>
        <p:spPr>
          <a:xfrm>
            <a:off x="1264680" y="1231920"/>
            <a:ext cx="8546400" cy="524268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3"/>
          <p:cNvPicPr/>
          <p:nvPr/>
        </p:nvPicPr>
        <p:blipFill>
          <a:blip r:embed="rId2"/>
          <a:stretch/>
        </p:blipFill>
        <p:spPr>
          <a:xfrm>
            <a:off x="1725840" y="1013040"/>
            <a:ext cx="8946000" cy="534672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167" name="CustomShape 1"/>
          <p:cNvSpPr/>
          <p:nvPr/>
        </p:nvSpPr>
        <p:spPr>
          <a:xfrm>
            <a:off x="1169640" y="423360"/>
            <a:ext cx="53420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Communities Detection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8798040" y="1066680"/>
            <a:ext cx="217872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000" b="0" strike="noStrike" spc="-1">
                <a:solidFill>
                  <a:srgbClr val="000000"/>
                </a:solidFill>
                <a:latin typeface="Arial"/>
              </a:rPr>
              <a:t>Algorithm – Louvain algorithm</a:t>
            </a:r>
            <a:endParaRPr lang="it-IT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strike="noStrike" spc="-1">
                <a:solidFill>
                  <a:srgbClr val="000000"/>
                </a:solidFill>
                <a:latin typeface="Arial"/>
              </a:rPr>
              <a:t>Communities - 8</a:t>
            </a:r>
            <a:endParaRPr lang="it-IT" sz="1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1264680" y="490680"/>
            <a:ext cx="53420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Summary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70" name="Picture 1"/>
          <p:cNvPicPr/>
          <p:nvPr/>
        </p:nvPicPr>
        <p:blipFill>
          <a:blip r:embed="rId2"/>
          <a:stretch/>
        </p:blipFill>
        <p:spPr>
          <a:xfrm>
            <a:off x="1339751" y="1721880"/>
            <a:ext cx="7467365" cy="3800532"/>
          </a:xfrm>
          <a:prstGeom prst="rect">
            <a:avLst/>
          </a:prstGeom>
          <a:ln>
            <a:noFill/>
          </a:ln>
        </p:spPr>
      </p:pic>
      <p:sp>
        <p:nvSpPr>
          <p:cNvPr id="171" name="CustomShape 2"/>
          <p:cNvSpPr/>
          <p:nvPr/>
        </p:nvSpPr>
        <p:spPr>
          <a:xfrm>
            <a:off x="1182240" y="1022400"/>
            <a:ext cx="462528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</a:rPr>
              <a:t>Graph attributes of three networks</a:t>
            </a:r>
            <a:endParaRPr lang="it-IT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237320" y="484200"/>
            <a:ext cx="53420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Background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05A513-78C9-46D9-871D-8B01B85A74ED}"/>
              </a:ext>
            </a:extLst>
          </p:cNvPr>
          <p:cNvSpPr txBox="1"/>
          <p:nvPr/>
        </p:nvSpPr>
        <p:spPr>
          <a:xfrm>
            <a:off x="1290663" y="1181282"/>
            <a:ext cx="99446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Bahnschrift SemiBold SemiConden" panose="020B0502040204020203" pitchFamily="34" charset="0"/>
              </a:rPr>
              <a:t>The analysis relies on a unique dataset from operation Oversize, an Italian criminal case against a mafia group. </a:t>
            </a:r>
          </a:p>
          <a:p>
            <a:endParaRPr lang="en-GB" dirty="0">
              <a:latin typeface="Bahnschrift SemiBold SemiConden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Bahnschrift SemiBold SemiConden" panose="020B0502040204020203" pitchFamily="34" charset="0"/>
              </a:rPr>
              <a:t>Investigation periods: 2000 – 2006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Bahnschrift SemiBold SemiConden" panose="020B0502040204020203" pitchFamily="34" charset="0"/>
              </a:rPr>
              <a:t>Targeted suspects: &gt; 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Bahnschrift SemiBold SemiConden" panose="020B0502040204020203" pitchFamily="34" charset="0"/>
              </a:rPr>
              <a:t>Crime: international drug trafficking, homicides and robberies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Bahnschrift SemiBold SemiConden" panose="020B0502040204020203" pitchFamily="34" charset="0"/>
              </a:rPr>
              <a:t>Trial periods: 2007 – 2009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Bahnschrift SemiBold SemiConden" panose="020B0502040204020203" pitchFamily="34" charset="0"/>
              </a:rPr>
              <a:t>Judgement results: </a:t>
            </a:r>
          </a:p>
          <a:p>
            <a:r>
              <a:rPr lang="en-GB" dirty="0">
                <a:latin typeface="Bahnschrift SemiBold SemiConden" panose="020B0502040204020203" pitchFamily="34" charset="0"/>
              </a:rPr>
              <a:t>	-the  main suspects were convicted with penalties from 5 to 22 years of imprisonment</a:t>
            </a:r>
          </a:p>
          <a:p>
            <a:r>
              <a:rPr lang="en-GB" dirty="0">
                <a:latin typeface="Bahnschrift SemiBold SemiConden" panose="020B0502040204020203" pitchFamily="34" charset="0"/>
              </a:rPr>
              <a:t>	-Most suspects were affiliated to the ‘</a:t>
            </a:r>
            <a:r>
              <a:rPr lang="en-GB" dirty="0" err="1">
                <a:latin typeface="Bahnschrift SemiBold SemiConden" panose="020B0502040204020203" pitchFamily="34" charset="0"/>
              </a:rPr>
              <a:t>Ndrangheta</a:t>
            </a:r>
            <a:r>
              <a:rPr lang="en-GB" dirty="0">
                <a:latin typeface="Bahnschrift SemiBold SemiConden" panose="020B0502040204020203" pitchFamily="34" charset="0"/>
              </a:rPr>
              <a:t>’, a mafia from Calabria (a southern Italian region) 	   with ramifications in other regions and abroad.</a:t>
            </a:r>
            <a:endParaRPr lang="LID4096" dirty="0">
              <a:latin typeface="Bahnschrift SemiBold SemiConden" panose="020B0502040204020203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2"/>
          <p:cNvPicPr/>
          <p:nvPr/>
        </p:nvPicPr>
        <p:blipFill>
          <a:blip r:embed="rId2"/>
          <a:stretch/>
        </p:blipFill>
        <p:spPr>
          <a:xfrm>
            <a:off x="1417320" y="549360"/>
            <a:ext cx="2355120" cy="558000"/>
          </a:xfrm>
          <a:prstGeom prst="rect">
            <a:avLst/>
          </a:prstGeom>
          <a:ln>
            <a:noFill/>
          </a:ln>
        </p:spPr>
      </p:pic>
      <p:sp>
        <p:nvSpPr>
          <p:cNvPr id="173" name="CustomShape 1"/>
          <p:cNvSpPr/>
          <p:nvPr/>
        </p:nvSpPr>
        <p:spPr>
          <a:xfrm>
            <a:off x="1388160" y="1289880"/>
            <a:ext cx="9226080" cy="460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>
                <a:solidFill>
                  <a:srgbClr val="2E2E2E"/>
                </a:solidFill>
                <a:latin typeface="Bahnschrift SemiBold SemiConden"/>
                <a:ea typeface="DengXian"/>
              </a:rPr>
              <a:t>"An edge between two nodes is established only if the number of phone calls between the two nodes is beyond a threshold k."</a:t>
            </a:r>
            <a:endParaRPr lang="it-IT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it-IT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  <a:ea typeface="DengXian"/>
              </a:rPr>
              <a:t>We created a 'Random Weighted Graph Generator' that generates a graph with weights between 1 and 40 from an adjacency matrix.</a:t>
            </a:r>
            <a:endParaRPr lang="it-IT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it-IT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  <a:ea typeface="DengXian"/>
              </a:rPr>
              <a:t>Draw plots showing the evolution with respect to k of: </a:t>
            </a:r>
            <a:endParaRPr lang="it-IT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  <a:ea typeface="DengXian"/>
              </a:rPr>
              <a:t>The global clustering coefficient</a:t>
            </a:r>
            <a:endParaRPr lang="it-IT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  <a:ea typeface="DengXian"/>
              </a:rPr>
              <a:t>The difference between maximum centrality and average centrality</a:t>
            </a:r>
            <a:endParaRPr lang="it-IT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  <a:ea typeface="DengXian"/>
              </a:rPr>
              <a:t>The difference between maximum betweenness centrality and average betweenness centrality</a:t>
            </a:r>
            <a:endParaRPr lang="it-IT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  <a:ea typeface="DengXian"/>
              </a:rPr>
              <a:t>The number of communities detected</a:t>
            </a:r>
            <a:endParaRPr lang="it-IT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Bahnschrift SemiBold SemiConden"/>
                <a:ea typeface="DengXian"/>
              </a:rPr>
              <a:t>The quality of the detected communities</a:t>
            </a:r>
            <a:endParaRPr lang="it-IT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ture 6"/>
          <p:cNvPicPr/>
          <p:nvPr/>
        </p:nvPicPr>
        <p:blipFill>
          <a:blip r:embed="rId2"/>
          <a:stretch/>
        </p:blipFill>
        <p:spPr>
          <a:xfrm>
            <a:off x="2775240" y="1089000"/>
            <a:ext cx="7589520" cy="5672160"/>
          </a:xfrm>
          <a:prstGeom prst="rect">
            <a:avLst/>
          </a:prstGeom>
          <a:ln>
            <a:noFill/>
          </a:ln>
        </p:spPr>
      </p:pic>
      <p:sp>
        <p:nvSpPr>
          <p:cNvPr id="177" name="CustomShape 1"/>
          <p:cNvSpPr/>
          <p:nvPr/>
        </p:nvSpPr>
        <p:spPr>
          <a:xfrm>
            <a:off x="1243557" y="503813"/>
            <a:ext cx="10442520" cy="4616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 dirty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"W​iretap Records" graph</a:t>
            </a:r>
            <a:endParaRPr lang="it-IT" sz="2400" b="0" strike="noStrike" spc="-1" dirty="0">
              <a:latin typeface="Bahnschrift SemiBold SemiConden" panose="020B0502040204020203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7"/>
          <p:cNvPicPr/>
          <p:nvPr/>
        </p:nvPicPr>
        <p:blipFill>
          <a:blip r:embed="rId2"/>
          <a:stretch/>
        </p:blipFill>
        <p:spPr>
          <a:xfrm>
            <a:off x="2712960" y="973800"/>
            <a:ext cx="7713720" cy="5787360"/>
          </a:xfrm>
          <a:prstGeom prst="rect">
            <a:avLst/>
          </a:prstGeom>
          <a:ln>
            <a:noFill/>
          </a:ln>
        </p:spPr>
      </p:pic>
      <p:sp>
        <p:nvSpPr>
          <p:cNvPr id="175" name="CustomShape 1"/>
          <p:cNvSpPr/>
          <p:nvPr/>
        </p:nvSpPr>
        <p:spPr>
          <a:xfrm>
            <a:off x="1282933" y="512135"/>
            <a:ext cx="10442520" cy="4616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 dirty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"Arrest Warrant" graph</a:t>
            </a:r>
            <a:endParaRPr lang="it-IT" sz="2400" b="0" strike="noStrike" spc="-1" dirty="0">
              <a:latin typeface="Bahnschrift SemiBold SemiConden" panose="020B0502040204020203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icture 6"/>
          <p:cNvPicPr/>
          <p:nvPr/>
        </p:nvPicPr>
        <p:blipFill>
          <a:blip r:embed="rId2"/>
          <a:stretch/>
        </p:blipFill>
        <p:spPr>
          <a:xfrm>
            <a:off x="2775240" y="1089000"/>
            <a:ext cx="7589520" cy="5654520"/>
          </a:xfrm>
          <a:prstGeom prst="rect">
            <a:avLst/>
          </a:prstGeom>
          <a:ln>
            <a:noFill/>
          </a:ln>
        </p:spPr>
      </p:pic>
      <p:sp>
        <p:nvSpPr>
          <p:cNvPr id="179" name="CustomShape 1"/>
          <p:cNvSpPr/>
          <p:nvPr/>
        </p:nvSpPr>
        <p:spPr>
          <a:xfrm>
            <a:off x="1252308" y="481936"/>
            <a:ext cx="10442520" cy="4616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 dirty="0">
                <a:solidFill>
                  <a:srgbClr val="000000"/>
                </a:solidFill>
                <a:latin typeface="Bahnschrift SemiBold SemiConden" panose="020B0502040204020203" pitchFamily="34" charset="0"/>
              </a:rPr>
              <a:t>"Judgement" graph</a:t>
            </a:r>
            <a:endParaRPr lang="it-IT" sz="2400" b="0" strike="noStrike" spc="-1" dirty="0">
              <a:latin typeface="Bahnschrift SemiBold SemiConden" panose="020B0502040204020203" pitchFamily="3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594080" y="1595160"/>
            <a:ext cx="9493920" cy="118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>
                <a:solidFill>
                  <a:srgbClr val="2E2E2E"/>
                </a:solidFill>
                <a:latin typeface="Bahnschrift SemiBold SemiConden"/>
                <a:ea typeface="DengXian"/>
              </a:rPr>
              <a:t>We would like to investigate the consistency between the three networks as a way to construct a new edge allocation mechanism. 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1532160" y="3027600"/>
            <a:ext cx="969984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000" b="0" strike="noStrike" spc="-1">
                <a:solidFill>
                  <a:srgbClr val="2E2E2E"/>
                </a:solidFill>
                <a:latin typeface="Bahnschrift SemiBold SemiConden"/>
                <a:ea typeface="DengXian"/>
              </a:rPr>
              <a:t>We assume that there is an edge between nodes A and B if the number of calls between A and B has shown important change between two Networks.  As important change we thought that average weight can give a lot information about the behaviour between the nodes as weight in the network represents how many calls are instatiated between any two nodes. </a:t>
            </a:r>
            <a:endParaRPr lang="it-IT" sz="2000" b="0" strike="noStrike" spc="-1">
              <a:latin typeface="Arial"/>
            </a:endParaRPr>
          </a:p>
        </p:txBody>
      </p:sp>
      <p:pic>
        <p:nvPicPr>
          <p:cNvPr id="182" name="Picture 4"/>
          <p:cNvPicPr/>
          <p:nvPr/>
        </p:nvPicPr>
        <p:blipFill>
          <a:blip r:embed="rId2"/>
          <a:stretch/>
        </p:blipFill>
        <p:spPr>
          <a:xfrm>
            <a:off x="1528560" y="780120"/>
            <a:ext cx="2355120" cy="55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622880" y="634320"/>
            <a:ext cx="6318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>
                <a:solidFill>
                  <a:srgbClr val="000000"/>
                </a:solidFill>
                <a:latin typeface="Bahnschrift SemiBold SemiConden"/>
              </a:rPr>
              <a:t>netWR &lt; ------------ &gt;netAW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84" name="Picture 183"/>
          <p:cNvPicPr/>
          <p:nvPr/>
        </p:nvPicPr>
        <p:blipFill>
          <a:blip r:embed="rId2"/>
          <a:stretch/>
        </p:blipFill>
        <p:spPr>
          <a:xfrm>
            <a:off x="303120" y="1080000"/>
            <a:ext cx="11648880" cy="5428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1622880" y="634320"/>
            <a:ext cx="6318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>
                <a:solidFill>
                  <a:srgbClr val="000000"/>
                </a:solidFill>
                <a:latin typeface="Bahnschrift SemiBold SemiConden"/>
              </a:rPr>
              <a:t>netWR &lt; ------------ &gt;netJU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86" name="Picture 185"/>
          <p:cNvPicPr/>
          <p:nvPr/>
        </p:nvPicPr>
        <p:blipFill>
          <a:blip r:embed="rId2"/>
          <a:srcRect l="1479"/>
          <a:stretch/>
        </p:blipFill>
        <p:spPr>
          <a:xfrm>
            <a:off x="1080000" y="1217880"/>
            <a:ext cx="9576000" cy="5110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1622880" y="634320"/>
            <a:ext cx="6318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>
                <a:solidFill>
                  <a:srgbClr val="000000"/>
                </a:solidFill>
                <a:latin typeface="Bahnschrift SemiBold SemiConden"/>
              </a:rPr>
              <a:t>netAW &lt; ------------ &gt;netJU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88" name="Picture 187"/>
          <p:cNvPicPr/>
          <p:nvPr/>
        </p:nvPicPr>
        <p:blipFill>
          <a:blip r:embed="rId2"/>
          <a:stretch/>
        </p:blipFill>
        <p:spPr>
          <a:xfrm>
            <a:off x="1127520" y="990360"/>
            <a:ext cx="8808480" cy="5655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9" name="Table 1"/>
          <p:cNvGraphicFramePr/>
          <p:nvPr>
            <p:extLst>
              <p:ext uri="{D42A27DB-BD31-4B8C-83A1-F6EECF244321}">
                <p14:modId xmlns:p14="http://schemas.microsoft.com/office/powerpoint/2010/main" val="2600624768"/>
              </p:ext>
            </p:extLst>
          </p:nvPr>
        </p:nvGraphicFramePr>
        <p:xfrm>
          <a:off x="1080654" y="491678"/>
          <a:ext cx="10653417" cy="5941498"/>
        </p:xfrm>
        <a:graphic>
          <a:graphicData uri="http://schemas.openxmlformats.org/drawingml/2006/table">
            <a:tbl>
              <a:tblPr/>
              <a:tblGrid>
                <a:gridCol w="3562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35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4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333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4983">
                <a:tc>
                  <a:txBody>
                    <a:bodyPr/>
                    <a:lstStyle/>
                    <a:p>
                      <a:r>
                        <a:rPr lang="it-IT" sz="1800" b="0" strike="noStrike" spc="-1" dirty="0">
                          <a:latin typeface="Arial"/>
                        </a:rPr>
                        <a:t>Attributes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 dirty="0">
                          <a:latin typeface="Arial"/>
                        </a:rPr>
                        <a:t>Net WR  →  Net AW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Net WR → Net JU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Net AW → Net JU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247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Number of nodes 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83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54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51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087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Number of edges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87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50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41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386">
                <a:tc>
                  <a:txBody>
                    <a:bodyPr/>
                    <a:lstStyle/>
                    <a:p>
                      <a:r>
                        <a:rPr lang="it-IT" sz="1800" b="0" strike="noStrike" spc="-1" dirty="0">
                          <a:latin typeface="Arial"/>
                        </a:rPr>
                        <a:t>Global clustering coef.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0,066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0,097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0,176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3909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Maximum degree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9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9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9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6709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Average degree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2,09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1,85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1,60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1614">
                <a:tc>
                  <a:txBody>
                    <a:bodyPr/>
                    <a:lstStyle/>
                    <a:p>
                      <a:r>
                        <a:rPr lang="it-IT" sz="1800" b="0" strike="noStrike" spc="-1" dirty="0">
                          <a:latin typeface="Arial"/>
                        </a:rPr>
                        <a:t>Size of giant component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82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 dirty="0">
                          <a:latin typeface="Arial"/>
                        </a:rPr>
                        <a:t>40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13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0449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Average path length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4,91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5,34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2,5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0597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Maximum centrality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0,1341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0,034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3249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Average centrality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0,0255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0,0349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0,0321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27450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Maximum betweenness centrality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0,4351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0,3287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0,02938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7512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Maximum closeness centrality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0,2995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0,2048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0,134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3386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Average closeness centrality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0,178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0,1099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0,054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6709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Net Density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 0,0255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0,034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0,0321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2463"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Numbers of communities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10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>
                          <a:latin typeface="Arial"/>
                        </a:rPr>
                        <a:t>11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0" strike="noStrike" spc="-1" dirty="0">
                          <a:latin typeface="Arial"/>
                        </a:rPr>
                        <a:t>13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4"/>
          <p:cNvPicPr/>
          <p:nvPr/>
        </p:nvPicPr>
        <p:blipFill>
          <a:blip r:embed="rId2"/>
          <a:stretch/>
        </p:blipFill>
        <p:spPr>
          <a:xfrm>
            <a:off x="1499760" y="701640"/>
            <a:ext cx="2355120" cy="558000"/>
          </a:xfrm>
          <a:prstGeom prst="rect">
            <a:avLst/>
          </a:prstGeom>
          <a:ln>
            <a:noFill/>
          </a:ln>
        </p:spPr>
      </p:pic>
      <p:sp>
        <p:nvSpPr>
          <p:cNvPr id="191" name="CustomShape 1"/>
          <p:cNvSpPr/>
          <p:nvPr/>
        </p:nvSpPr>
        <p:spPr>
          <a:xfrm>
            <a:off x="1470600" y="1663200"/>
            <a:ext cx="9489600" cy="1552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>
                <a:solidFill>
                  <a:srgbClr val="2E2E2E"/>
                </a:solidFill>
                <a:latin typeface="Bahnschrift SemiBold SemiConden"/>
                <a:ea typeface="DengXian"/>
              </a:rPr>
              <a:t>We would like to simulate a random network whose clustering coefficient, diameter, maximum density, average density are as close as possible to that obtained in question 1  for each of the three networks. </a:t>
            </a:r>
            <a:endParaRPr lang="it-IT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248120" y="441360"/>
            <a:ext cx="10001160" cy="47998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 dirty="0">
                <a:solidFill>
                  <a:srgbClr val="000000"/>
                </a:solidFill>
                <a:latin typeface="Bahnschrift SemiBold SemiConden"/>
              </a:rPr>
              <a:t>Dataset </a:t>
            </a:r>
            <a:endParaRPr lang="it-IT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800" b="1" strike="noStrike" spc="-1" dirty="0">
                <a:solidFill>
                  <a:srgbClr val="000000"/>
                </a:solidFill>
                <a:latin typeface="Bahnschrift SemiBold SemiConden"/>
              </a:rPr>
              <a:t>(Oversize Network: </a:t>
            </a:r>
            <a:r>
              <a:rPr lang="it-IT" sz="1800" b="0" u="sng" strike="noStrike" spc="-1" dirty="0">
                <a:solidFill>
                  <a:srgbClr val="0563C1"/>
                </a:solidFill>
                <a:uFillTx/>
                <a:latin typeface="Bahnschrift SemiBold SemiConden"/>
                <a:hlinkClick r:id="rId2"/>
              </a:rPr>
              <a:t>https://figshare.com/articles/Oversize_network/3156067</a:t>
            </a:r>
            <a:r>
              <a:rPr lang="it-IT" sz="1800" b="0" u="sng" strike="noStrike" spc="-1" dirty="0">
                <a:solidFill>
                  <a:srgbClr val="000000"/>
                </a:solidFill>
                <a:uFillTx/>
                <a:latin typeface="Bahnschrift SemiBold SemiConden"/>
              </a:rPr>
              <a:t>)</a:t>
            </a:r>
            <a:endParaRPr lang="it-IT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800" b="0" strike="noStrike" spc="-1" dirty="0">
                <a:solidFill>
                  <a:srgbClr val="000000"/>
                </a:solidFill>
                <a:latin typeface="Bahnschrift SemiBold SemiConden"/>
              </a:rPr>
              <a:t>The zip file contains three networks (adjacency matrices -- binary unweighted -- in CSV format) describing the criminal organization targeted by operation Oversize (2000-2009), an Italian criminal case against a mafia group.</a:t>
            </a:r>
            <a:endParaRPr lang="it-IT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Bahnschrift SemiBold SemiConden"/>
              </a:rPr>
              <a:t>netWR.csv: Wiretap Records</a:t>
            </a:r>
            <a:endParaRPr lang="it-IT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Bahnschrift SemiBold SemiConden"/>
              </a:rPr>
              <a:t>netAW.csv: Arrest Warrant</a:t>
            </a:r>
            <a:endParaRPr lang="it-IT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Bahnschrift SemiBold SemiConden"/>
              </a:rPr>
              <a:t>netJU.csv: Judgement</a:t>
            </a:r>
            <a:endParaRPr lang="it-IT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2400" b="1" strike="noStrike" spc="-1" dirty="0">
                <a:solidFill>
                  <a:srgbClr val="000000"/>
                </a:solidFill>
                <a:latin typeface="Bahnschrift SemiBold SemiConden"/>
              </a:rPr>
              <a:t>Tools</a:t>
            </a:r>
            <a:endParaRPr lang="it-IT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it-IT" sz="24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Bahnschrift SemiBold SemiConden"/>
              </a:rPr>
              <a:t>Python 3.7</a:t>
            </a:r>
            <a:endParaRPr lang="it-IT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Bahnschrift SemiBold SemiConden"/>
              </a:rPr>
              <a:t>Networkx 2.0</a:t>
            </a:r>
          </a:p>
          <a:p>
            <a:pPr marL="285840" indent="-285480">
              <a:buClr>
                <a:srgbClr val="000000"/>
              </a:buClr>
              <a:buFont typeface="Arial"/>
              <a:buChar char="•"/>
            </a:pPr>
            <a:r>
              <a:rPr lang="it-IT" spc="-1" dirty="0">
                <a:solidFill>
                  <a:srgbClr val="000000"/>
                </a:solidFill>
                <a:latin typeface="Bahnschrift SemiBold SemiConden"/>
              </a:rPr>
              <a:t>Github: </a:t>
            </a:r>
            <a:r>
              <a:rPr lang="it-IT" sz="1600" i="1" spc="-1" dirty="0">
                <a:solidFill>
                  <a:srgbClr val="000000"/>
                </a:solidFill>
                <a:latin typeface="Bahnschrift SemiBold SemiConden"/>
              </a:rPr>
              <a:t>https://github.com/SuperboGiuseppe/analysis_crime_network</a:t>
            </a:r>
            <a:endParaRPr lang="it-IT" sz="1600" i="1" spc="-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1F7FB1-6276-4A39-907B-6479022A4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386" y="481263"/>
            <a:ext cx="5635313" cy="61578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24F5E1C-4ACB-4245-971D-309B9DCF0AFF}"/>
              </a:ext>
            </a:extLst>
          </p:cNvPr>
          <p:cNvSpPr/>
          <p:nvPr/>
        </p:nvSpPr>
        <p:spPr>
          <a:xfrm>
            <a:off x="1846300" y="1325661"/>
            <a:ext cx="2384441" cy="48563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LID4096">
              <a:noFill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F337E1-E60E-4240-9E52-56B693033570}"/>
              </a:ext>
            </a:extLst>
          </p:cNvPr>
          <p:cNvSpPr/>
          <p:nvPr/>
        </p:nvSpPr>
        <p:spPr>
          <a:xfrm>
            <a:off x="1849950" y="2423084"/>
            <a:ext cx="2384441" cy="135701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LID4096">
              <a:noFill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46B37D-01D9-4791-8F79-7EDD9E050493}"/>
              </a:ext>
            </a:extLst>
          </p:cNvPr>
          <p:cNvSpPr/>
          <p:nvPr/>
        </p:nvSpPr>
        <p:spPr>
          <a:xfrm>
            <a:off x="1857970" y="4344494"/>
            <a:ext cx="2384441" cy="542515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LID4096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868852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1342800" y="564120"/>
            <a:ext cx="6318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 dirty="0">
                <a:solidFill>
                  <a:srgbClr val="000000"/>
                </a:solidFill>
                <a:latin typeface="Bahnschrift SemiBold SemiConden"/>
              </a:rPr>
              <a:t>netWR – Original Vs Simulated Graph</a:t>
            </a:r>
            <a:endParaRPr lang="it-IT" sz="2400" b="0" strike="noStrike" spc="-1" dirty="0">
              <a:latin typeface="Arial"/>
            </a:endParaRPr>
          </a:p>
        </p:txBody>
      </p:sp>
      <p:pic>
        <p:nvPicPr>
          <p:cNvPr id="193" name="Picture 2"/>
          <p:cNvPicPr/>
          <p:nvPr/>
        </p:nvPicPr>
        <p:blipFill>
          <a:blip r:embed="rId2"/>
          <a:stretch/>
        </p:blipFill>
        <p:spPr>
          <a:xfrm>
            <a:off x="523256" y="1242288"/>
            <a:ext cx="5388936" cy="3223552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194" name="CustomShape 2"/>
          <p:cNvSpPr/>
          <p:nvPr/>
        </p:nvSpPr>
        <p:spPr>
          <a:xfrm>
            <a:off x="662355" y="3646239"/>
            <a:ext cx="1183946" cy="611486"/>
          </a:xfrm>
          <a:prstGeom prst="irregularSeal2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800" spc="-1" dirty="0">
                <a:solidFill>
                  <a:srgbClr val="000000"/>
                </a:solidFill>
                <a:latin typeface="Bahnschrift SemiBold SemiConden"/>
              </a:rPr>
              <a:t>Original</a:t>
            </a:r>
            <a:endParaRPr lang="it-IT" sz="800" b="0" strike="noStrike" spc="-1" dirty="0">
              <a:latin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479FE-0738-4E31-9302-17A040F8C6A7}"/>
              </a:ext>
            </a:extLst>
          </p:cNvPr>
          <p:cNvSpPr txBox="1"/>
          <p:nvPr/>
        </p:nvSpPr>
        <p:spPr>
          <a:xfrm>
            <a:off x="6319185" y="4510061"/>
            <a:ext cx="56578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onsolas" panose="020B0609020204030204" pitchFamily="49" charset="0"/>
              </a:rPr>
              <a:t>rand_net = nx.powerlaw_cluster_graph(182,2,0.38)</a:t>
            </a:r>
          </a:p>
          <a:p>
            <a:endParaRPr lang="en-GB" sz="1200" dirty="0"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chemeClr val="accent1"/>
                </a:solidFill>
                <a:latin typeface="Consolas" panose="020B0609020204030204" pitchFamily="49" charset="0"/>
              </a:rPr>
              <a:t>G_similarity </a:t>
            </a:r>
            <a:r>
              <a:rPr lang="en-GB" sz="1200" dirty="0">
                <a:latin typeface="Consolas" panose="020B0609020204030204" pitchFamily="49" charset="0"/>
              </a:rPr>
              <a:t>= nx.algorithms.similarity.graph_edit_distance(rand_net, netWR_G)</a:t>
            </a:r>
          </a:p>
          <a:p>
            <a:endParaRPr lang="LID4096" sz="1200" dirty="0">
              <a:latin typeface="Consolas" panose="020B06090202040302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C3573D-5912-492C-85FB-7E432CFBB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292" y="1242288"/>
            <a:ext cx="5388936" cy="315358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3C39CD-3F68-4F6D-83D6-FF775DE1E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473" y="4717024"/>
            <a:ext cx="5616820" cy="168611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1342800" y="564120"/>
            <a:ext cx="6318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 dirty="0">
                <a:solidFill>
                  <a:srgbClr val="000000"/>
                </a:solidFill>
                <a:latin typeface="Bahnschrift SemiBold SemiConden"/>
              </a:rPr>
              <a:t>netAW – Original Vs Simulated Graph (cont.)</a:t>
            </a:r>
            <a:endParaRPr lang="it-IT" sz="2400" b="0" strike="noStrike" spc="-1" dirty="0">
              <a:latin typeface="Arial"/>
            </a:endParaRPr>
          </a:p>
        </p:txBody>
      </p:sp>
      <p:pic>
        <p:nvPicPr>
          <p:cNvPr id="199" name="Picture 4"/>
          <p:cNvPicPr/>
          <p:nvPr/>
        </p:nvPicPr>
        <p:blipFill>
          <a:blip r:embed="rId2"/>
          <a:stretch/>
        </p:blipFill>
        <p:spPr>
          <a:xfrm>
            <a:off x="488574" y="1256400"/>
            <a:ext cx="6052229" cy="3477478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200" name="CustomShape 2"/>
          <p:cNvSpPr/>
          <p:nvPr/>
        </p:nvSpPr>
        <p:spPr>
          <a:xfrm>
            <a:off x="427323" y="4046461"/>
            <a:ext cx="1152095" cy="687417"/>
          </a:xfrm>
          <a:prstGeom prst="irregularSeal2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800" spc="-1" dirty="0">
                <a:solidFill>
                  <a:srgbClr val="000000"/>
                </a:solidFill>
                <a:latin typeface="Bahnschrift SemiBold SemiConden"/>
              </a:rPr>
              <a:t>Original</a:t>
            </a:r>
            <a:endParaRPr lang="it-IT" sz="800" b="0" strike="noStrike" spc="-1" dirty="0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33FC8B-C636-4A20-9B1C-E4EDBD90C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701" y="1268782"/>
            <a:ext cx="5365435" cy="34432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2EA0328-12CD-4F17-B81B-2FA232BA4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90" y="4858228"/>
            <a:ext cx="5785337" cy="174382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57C3053-2154-4052-A972-2E50FB01AFEF}"/>
              </a:ext>
            </a:extLst>
          </p:cNvPr>
          <p:cNvSpPr/>
          <p:nvPr/>
        </p:nvSpPr>
        <p:spPr>
          <a:xfrm>
            <a:off x="6683177" y="4960544"/>
            <a:ext cx="49444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400" dirty="0">
                <a:latin typeface="Consolas" panose="020B0609020204030204" pitchFamily="49" charset="0"/>
              </a:rPr>
              <a:t>rand_net = nx.fast_gnp_random_graph(182,0.068)</a:t>
            </a:r>
            <a:endParaRPr lang="LID4096" sz="1400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1342800" y="564120"/>
            <a:ext cx="6318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 dirty="0">
                <a:solidFill>
                  <a:srgbClr val="000000"/>
                </a:solidFill>
                <a:latin typeface="Bahnschrift SemiBold SemiConden"/>
              </a:rPr>
              <a:t>netJU - Original Vs Simulated Graph (cont.)</a:t>
            </a:r>
            <a:endParaRPr lang="it-IT" sz="2400" b="0" strike="noStrike" spc="-1" dirty="0">
              <a:latin typeface="Arial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D21663C-5585-4002-B228-6CCB03B6E75C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380246" y="1174307"/>
            <a:ext cx="6125557" cy="3384568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5" name="CustomShape 2">
            <a:extLst>
              <a:ext uri="{FF2B5EF4-FFF2-40B4-BE49-F238E27FC236}">
                <a16:creationId xmlns:a16="http://schemas.microsoft.com/office/drawing/2014/main" id="{B6296D82-C656-4A65-A7EB-FD7E357B43A8}"/>
              </a:ext>
            </a:extLst>
          </p:cNvPr>
          <p:cNvSpPr/>
          <p:nvPr/>
        </p:nvSpPr>
        <p:spPr>
          <a:xfrm>
            <a:off x="380246" y="4029485"/>
            <a:ext cx="1145583" cy="529390"/>
          </a:xfrm>
          <a:prstGeom prst="irregularSeal2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800" spc="-1" dirty="0">
                <a:solidFill>
                  <a:srgbClr val="000000"/>
                </a:solidFill>
                <a:latin typeface="Bahnschrift SemiBold SemiConden"/>
              </a:rPr>
              <a:t>Original</a:t>
            </a:r>
            <a:endParaRPr lang="it-IT" sz="800" b="0" strike="noStrike" spc="-1" dirty="0">
              <a:latin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310A5E-055B-4669-BD45-EA76DE54D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601" y="1174307"/>
            <a:ext cx="5499868" cy="33449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4F22F1-6779-49F4-9583-316869405C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245" y="4661038"/>
            <a:ext cx="6112533" cy="18535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3E40DDA-7996-484D-9C10-A1BEA5CF8766}"/>
              </a:ext>
            </a:extLst>
          </p:cNvPr>
          <p:cNvSpPr/>
          <p:nvPr/>
        </p:nvSpPr>
        <p:spPr>
          <a:xfrm>
            <a:off x="6548601" y="4661038"/>
            <a:ext cx="49552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latin typeface="Consolas" panose="020B0609020204030204" pitchFamily="49" charset="0"/>
              </a:rPr>
              <a:t>rand_net = nx.powerlaw_cluster_graph(182,2,0.76)</a:t>
            </a:r>
            <a:endParaRPr lang="LID4096" sz="1400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1342800" y="564120"/>
            <a:ext cx="6318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>
                <a:solidFill>
                  <a:srgbClr val="000000"/>
                </a:solidFill>
                <a:latin typeface="Bahnschrift SemiBold SemiConden"/>
              </a:rPr>
              <a:t>References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1268640" y="1214280"/>
            <a:ext cx="8299440" cy="179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600" b="0" strike="noStrike" spc="-1">
                <a:solidFill>
                  <a:srgbClr val="000000"/>
                </a:solidFill>
                <a:latin typeface="Bahnschrift SemiBold SemiConden"/>
              </a:rPr>
              <a:t>[1] Berlusconi, G., Calderoni, F., Parolini, N., Verani, M., &amp; Piccardi, C. (2016). Link prediction in criminal networks: A tool for criminal intelligence analysis. PloS one, 11(4), e0154244.</a:t>
            </a:r>
            <a:endParaRPr lang="it-IT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it-IT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600" b="0" strike="noStrike" spc="-1">
                <a:solidFill>
                  <a:srgbClr val="000000"/>
                </a:solidFill>
                <a:latin typeface="Bahnschrift SemiBold SemiConden"/>
              </a:rPr>
              <a:t>[2] Mastrobuoni, G., &amp; Patacchini, E. (2012). Organized crime networks: An application of network analysis techniques to the American mafia. </a:t>
            </a:r>
            <a:r>
              <a:rPr lang="it-IT" sz="1600" b="0" i="1" strike="noStrike" spc="-1">
                <a:solidFill>
                  <a:srgbClr val="000000"/>
                </a:solidFill>
                <a:latin typeface="Bahnschrift SemiBold SemiConden"/>
              </a:rPr>
              <a:t>Review of Network Economics</a:t>
            </a:r>
            <a:r>
              <a:rPr lang="it-IT" sz="1600" b="0" strike="noStrike" spc="-1">
                <a:solidFill>
                  <a:srgbClr val="000000"/>
                </a:solidFill>
                <a:latin typeface="Bahnschrift SemiBold SemiConden"/>
              </a:rPr>
              <a:t>, </a:t>
            </a:r>
            <a:r>
              <a:rPr lang="it-IT" sz="1600" b="0" i="1" strike="noStrike" spc="-1">
                <a:solidFill>
                  <a:srgbClr val="000000"/>
                </a:solidFill>
                <a:latin typeface="Bahnschrift SemiBold SemiConden"/>
              </a:rPr>
              <a:t>11</a:t>
            </a:r>
            <a:r>
              <a:rPr lang="it-IT" sz="1600" b="0" strike="noStrike" spc="-1">
                <a:solidFill>
                  <a:srgbClr val="000000"/>
                </a:solidFill>
                <a:latin typeface="Bahnschrift SemiBold SemiConden"/>
              </a:rPr>
              <a:t>(3).</a:t>
            </a:r>
            <a:endParaRPr lang="it-IT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2801520" y="1139400"/>
            <a:ext cx="609300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it-IT" sz="2800" b="1" strike="noStrike" spc="-1">
                <a:solidFill>
                  <a:srgbClr val="000000"/>
                </a:solidFill>
                <a:latin typeface="Arial Unicode MS"/>
                <a:ea typeface="Arial Unicode MS"/>
              </a:rPr>
              <a:t>Thanks for your attention!</a:t>
            </a:r>
            <a:endParaRPr lang="it-IT" sz="2800" b="0" strike="noStrike" spc="-1">
              <a:latin typeface="Arial"/>
            </a:endParaRPr>
          </a:p>
        </p:txBody>
      </p:sp>
      <p:pic>
        <p:nvPicPr>
          <p:cNvPr id="214" name="图片 2"/>
          <p:cNvPicPr/>
          <p:nvPr/>
        </p:nvPicPr>
        <p:blipFill>
          <a:blip r:embed="rId2"/>
          <a:stretch/>
        </p:blipFill>
        <p:spPr>
          <a:xfrm>
            <a:off x="2286000" y="1924200"/>
            <a:ext cx="7124400" cy="3926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icture 2"/>
          <p:cNvPicPr/>
          <p:nvPr/>
        </p:nvPicPr>
        <p:blipFill>
          <a:blip r:embed="rId2"/>
          <a:stretch/>
        </p:blipFill>
        <p:spPr>
          <a:xfrm>
            <a:off x="1454400" y="652320"/>
            <a:ext cx="2355120" cy="558000"/>
          </a:xfrm>
          <a:prstGeom prst="rect">
            <a:avLst/>
          </a:prstGeom>
          <a:ln>
            <a:noFill/>
          </a:ln>
        </p:spPr>
      </p:pic>
      <p:sp>
        <p:nvSpPr>
          <p:cNvPr id="100" name="CustomShape 1"/>
          <p:cNvSpPr/>
          <p:nvPr/>
        </p:nvSpPr>
        <p:spPr>
          <a:xfrm>
            <a:off x="1416960" y="1511640"/>
            <a:ext cx="8797680" cy="118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0" strike="noStrike" spc="-1">
                <a:solidFill>
                  <a:srgbClr val="2E2E2E"/>
                </a:solidFill>
                <a:latin typeface="Bahnschrift SemiBold SemiConden"/>
                <a:ea typeface="DengXian"/>
              </a:rPr>
              <a:t> An edge between two nodes is established whenever there is at least one telephone call between the two individuals.</a:t>
            </a:r>
            <a:endParaRPr lang="it-IT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2"/>
          <p:cNvPicPr/>
          <p:nvPr/>
        </p:nvPicPr>
        <p:blipFill>
          <a:blip r:embed="rId2"/>
          <a:stretch/>
        </p:blipFill>
        <p:spPr>
          <a:xfrm>
            <a:off x="9345240" y="4279680"/>
            <a:ext cx="2373480" cy="2059200"/>
          </a:xfrm>
          <a:prstGeom prst="rect">
            <a:avLst/>
          </a:prstGeom>
          <a:ln>
            <a:noFill/>
          </a:ln>
        </p:spPr>
      </p:pic>
      <p:sp>
        <p:nvSpPr>
          <p:cNvPr id="102" name="CustomShape 1"/>
          <p:cNvSpPr/>
          <p:nvPr/>
        </p:nvSpPr>
        <p:spPr>
          <a:xfrm>
            <a:off x="1149120" y="556200"/>
            <a:ext cx="4032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netWR - Original</a:t>
            </a:r>
            <a:endParaRPr lang="it-IT" sz="2400" b="0" strike="noStrike" spc="-1">
              <a:latin typeface="Arial"/>
            </a:endParaRPr>
          </a:p>
        </p:txBody>
      </p:sp>
      <p:pic>
        <p:nvPicPr>
          <p:cNvPr id="103" name="Picture 5"/>
          <p:cNvPicPr/>
          <p:nvPr/>
        </p:nvPicPr>
        <p:blipFill>
          <a:blip r:embed="rId3"/>
          <a:stretch/>
        </p:blipFill>
        <p:spPr>
          <a:xfrm>
            <a:off x="595080" y="1202760"/>
            <a:ext cx="8591040" cy="513576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3"/>
          <p:cNvPicPr/>
          <p:nvPr/>
        </p:nvPicPr>
        <p:blipFill>
          <a:blip r:embed="rId2"/>
          <a:stretch/>
        </p:blipFill>
        <p:spPr>
          <a:xfrm>
            <a:off x="9814320" y="1316160"/>
            <a:ext cx="1679040" cy="2112480"/>
          </a:xfrm>
          <a:prstGeom prst="rect">
            <a:avLst/>
          </a:prstGeom>
          <a:ln>
            <a:noFill/>
          </a:ln>
        </p:spPr>
      </p:pic>
      <p:pic>
        <p:nvPicPr>
          <p:cNvPr id="105" name="Picture 5"/>
          <p:cNvPicPr/>
          <p:nvPr/>
        </p:nvPicPr>
        <p:blipFill>
          <a:blip r:embed="rId3"/>
          <a:stretch/>
        </p:blipFill>
        <p:spPr>
          <a:xfrm>
            <a:off x="547920" y="1158120"/>
            <a:ext cx="9209520" cy="5240160"/>
          </a:xfrm>
          <a:prstGeom prst="rect">
            <a:avLst/>
          </a:prstGeom>
          <a:ln>
            <a:noFill/>
          </a:ln>
        </p:spPr>
      </p:pic>
      <p:pic>
        <p:nvPicPr>
          <p:cNvPr id="106" name="Picture 6"/>
          <p:cNvPicPr/>
          <p:nvPr/>
        </p:nvPicPr>
        <p:blipFill>
          <a:blip r:embed="rId4"/>
          <a:stretch/>
        </p:blipFill>
        <p:spPr>
          <a:xfrm>
            <a:off x="4730040" y="1581840"/>
            <a:ext cx="4595040" cy="274680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107" name="CustomShape 1"/>
          <p:cNvSpPr/>
          <p:nvPr/>
        </p:nvSpPr>
        <p:spPr>
          <a:xfrm>
            <a:off x="1157400" y="581400"/>
            <a:ext cx="53420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Indicator 1 - Degree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9814320" y="3846960"/>
            <a:ext cx="1907640" cy="128052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2000" b="0" strike="noStrike" spc="-1" dirty="0">
                <a:solidFill>
                  <a:srgbClr val="FFFFFF"/>
                </a:solidFill>
                <a:latin typeface="Bahnschrift SemiBold SemiConden"/>
              </a:rPr>
              <a:t>Mean = </a:t>
            </a:r>
            <a:r>
              <a:rPr lang="it-IT" sz="2000" spc="-1" dirty="0">
                <a:solidFill>
                  <a:srgbClr val="FFFFFF"/>
                </a:solidFill>
                <a:latin typeface="Bahnschrift SemiBold SemiConden"/>
              </a:rPr>
              <a:t>2.71</a:t>
            </a:r>
            <a:endParaRPr lang="it-IT" sz="2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2000" b="0" strike="noStrike" spc="-1" dirty="0">
                <a:solidFill>
                  <a:srgbClr val="FFFFFF"/>
                </a:solidFill>
                <a:latin typeface="Bahnschrift SemiBold SemiConden"/>
              </a:rPr>
              <a:t>Max </a:t>
            </a: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= </a:t>
            </a:r>
            <a:r>
              <a:rPr lang="it-IT" sz="2000" spc="-1">
                <a:solidFill>
                  <a:srgbClr val="FFFFFF"/>
                </a:solidFill>
                <a:latin typeface="Bahnschrift SemiBold SemiConden"/>
              </a:rPr>
              <a:t>32</a:t>
            </a:r>
            <a:endParaRPr lang="it-IT" sz="2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2000" b="0" strike="noStrike" spc="-1" dirty="0">
                <a:solidFill>
                  <a:srgbClr val="FFFFFF"/>
                </a:solidFill>
                <a:latin typeface="Bahnschrift SemiBold SemiConden"/>
              </a:rPr>
              <a:t>stDev = 4.42</a:t>
            </a:r>
            <a:endParaRPr lang="it-IT" sz="2000" b="0" strike="noStrike" spc="-1" dirty="0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8859960" y="370440"/>
            <a:ext cx="3220560" cy="57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600" b="0" strike="noStrike" spc="-1">
                <a:solidFill>
                  <a:srgbClr val="000000"/>
                </a:solidFill>
                <a:latin typeface="Bahnschrift SemiBold SemiConden"/>
              </a:rPr>
              <a:t>Importance of network members</a:t>
            </a:r>
            <a:endParaRPr lang="it-IT" sz="1600" b="0" strike="noStrike" spc="-1">
              <a:latin typeface="Arial"/>
            </a:endParaRPr>
          </a:p>
        </p:txBody>
      </p:sp>
      <p:pic>
        <p:nvPicPr>
          <p:cNvPr id="110" name="Picture 13"/>
          <p:cNvPicPr/>
          <p:nvPr/>
        </p:nvPicPr>
        <p:blipFill>
          <a:blip r:embed="rId5"/>
          <a:stretch/>
        </p:blipFill>
        <p:spPr>
          <a:xfrm>
            <a:off x="8175240" y="352800"/>
            <a:ext cx="676800" cy="817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1206720" y="507240"/>
            <a:ext cx="534204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Indicator 2 – Degree Centrality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9653760" y="3797640"/>
            <a:ext cx="1907640" cy="128052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Mean = 0.015</a:t>
            </a:r>
            <a:endParaRPr lang="it-IT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Max = 0.18</a:t>
            </a:r>
            <a:endParaRPr lang="it-IT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stDev = 0.024</a:t>
            </a:r>
            <a:endParaRPr lang="it-IT" sz="2000" b="0" strike="noStrike" spc="-1">
              <a:latin typeface="Arial"/>
            </a:endParaRPr>
          </a:p>
        </p:txBody>
      </p:sp>
      <p:pic>
        <p:nvPicPr>
          <p:cNvPr id="113" name="Picture 5"/>
          <p:cNvPicPr/>
          <p:nvPr/>
        </p:nvPicPr>
        <p:blipFill>
          <a:blip r:embed="rId2"/>
          <a:stretch/>
        </p:blipFill>
        <p:spPr>
          <a:xfrm>
            <a:off x="173880" y="1116360"/>
            <a:ext cx="8975880" cy="5131800"/>
          </a:xfrm>
          <a:prstGeom prst="rect">
            <a:avLst/>
          </a:prstGeom>
          <a:ln>
            <a:noFill/>
          </a:ln>
        </p:spPr>
      </p:pic>
      <p:pic>
        <p:nvPicPr>
          <p:cNvPr id="114" name="Picture 6"/>
          <p:cNvPicPr/>
          <p:nvPr/>
        </p:nvPicPr>
        <p:blipFill>
          <a:blip r:embed="rId3"/>
          <a:stretch/>
        </p:blipFill>
        <p:spPr>
          <a:xfrm>
            <a:off x="4251240" y="1420920"/>
            <a:ext cx="4595040" cy="274680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sp>
        <p:nvSpPr>
          <p:cNvPr id="116" name="CustomShape 3"/>
          <p:cNvSpPr/>
          <p:nvPr/>
        </p:nvSpPr>
        <p:spPr>
          <a:xfrm>
            <a:off x="8845200" y="352080"/>
            <a:ext cx="310104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600" b="0" strike="noStrike" spc="-1">
                <a:solidFill>
                  <a:srgbClr val="000000"/>
                </a:solidFill>
                <a:latin typeface="Bahnschrift SemiBold SemiConden"/>
              </a:rPr>
              <a:t>Count how many neighbours a node has.</a:t>
            </a:r>
            <a:endParaRPr lang="it-IT" sz="1600" b="0" strike="noStrike" spc="-1">
              <a:latin typeface="Arial"/>
            </a:endParaRPr>
          </a:p>
        </p:txBody>
      </p:sp>
      <p:pic>
        <p:nvPicPr>
          <p:cNvPr id="117" name="Picture 10"/>
          <p:cNvPicPr/>
          <p:nvPr/>
        </p:nvPicPr>
        <p:blipFill>
          <a:blip r:embed="rId4"/>
          <a:stretch/>
        </p:blipFill>
        <p:spPr>
          <a:xfrm>
            <a:off x="8003160" y="390600"/>
            <a:ext cx="676800" cy="817200"/>
          </a:xfrm>
          <a:prstGeom prst="rect">
            <a:avLst/>
          </a:prstGeom>
          <a:ln>
            <a:noFill/>
          </a:ln>
        </p:spPr>
      </p:pic>
      <p:pic>
        <p:nvPicPr>
          <p:cNvPr id="118" name="Picture 11"/>
          <p:cNvPicPr/>
          <p:nvPr/>
        </p:nvPicPr>
        <p:blipFill>
          <a:blip r:embed="rId5"/>
          <a:stretch/>
        </p:blipFill>
        <p:spPr>
          <a:xfrm>
            <a:off x="9097200" y="1116360"/>
            <a:ext cx="2406960" cy="2053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1264680" y="560880"/>
            <a:ext cx="534204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Indicator 3 – Closeness Centrality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9962640" y="4246560"/>
            <a:ext cx="1907640" cy="128052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Mean =  0.24</a:t>
            </a:r>
            <a:endParaRPr lang="it-IT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Max = 0.38 </a:t>
            </a:r>
            <a:endParaRPr lang="it-IT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stDev = 0.054 </a:t>
            </a:r>
            <a:endParaRPr lang="it-IT" sz="2000" b="0" strike="noStrike" spc="-1">
              <a:latin typeface="Arial"/>
            </a:endParaRPr>
          </a:p>
        </p:txBody>
      </p:sp>
      <p:pic>
        <p:nvPicPr>
          <p:cNvPr id="121" name="Picture 1"/>
          <p:cNvPicPr/>
          <p:nvPr/>
        </p:nvPicPr>
        <p:blipFill>
          <a:blip r:embed="rId2"/>
          <a:stretch/>
        </p:blipFill>
        <p:spPr>
          <a:xfrm>
            <a:off x="359640" y="1157400"/>
            <a:ext cx="9354600" cy="5329440"/>
          </a:xfrm>
          <a:prstGeom prst="rect">
            <a:avLst/>
          </a:prstGeom>
          <a:ln>
            <a:noFill/>
          </a:ln>
        </p:spPr>
      </p:pic>
      <p:pic>
        <p:nvPicPr>
          <p:cNvPr id="122" name="Picture 4"/>
          <p:cNvPicPr/>
          <p:nvPr/>
        </p:nvPicPr>
        <p:blipFill>
          <a:blip r:embed="rId3"/>
          <a:stretch/>
        </p:blipFill>
        <p:spPr>
          <a:xfrm>
            <a:off x="976680" y="1577520"/>
            <a:ext cx="3981960" cy="238032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pic>
        <p:nvPicPr>
          <p:cNvPr id="123" name="Picture 5"/>
          <p:cNvPicPr/>
          <p:nvPr/>
        </p:nvPicPr>
        <p:blipFill>
          <a:blip r:embed="rId4"/>
          <a:stretch/>
        </p:blipFill>
        <p:spPr>
          <a:xfrm>
            <a:off x="9643680" y="1558440"/>
            <a:ext cx="2188080" cy="1870200"/>
          </a:xfrm>
          <a:prstGeom prst="rect">
            <a:avLst/>
          </a:prstGeom>
          <a:ln>
            <a:noFill/>
          </a:ln>
        </p:spPr>
      </p:pic>
      <p:pic>
        <p:nvPicPr>
          <p:cNvPr id="124" name="Picture 6"/>
          <p:cNvPicPr/>
          <p:nvPr/>
        </p:nvPicPr>
        <p:blipFill>
          <a:blip r:embed="rId5"/>
          <a:stretch/>
        </p:blipFill>
        <p:spPr>
          <a:xfrm>
            <a:off x="8233200" y="383040"/>
            <a:ext cx="676800" cy="817200"/>
          </a:xfrm>
          <a:prstGeom prst="rect">
            <a:avLst/>
          </a:prstGeom>
          <a:ln>
            <a:noFill/>
          </a:ln>
        </p:spPr>
      </p:pic>
      <p:sp>
        <p:nvSpPr>
          <p:cNvPr id="125" name="CustomShape 3"/>
          <p:cNvSpPr/>
          <p:nvPr/>
        </p:nvSpPr>
        <p:spPr>
          <a:xfrm>
            <a:off x="9127440" y="431640"/>
            <a:ext cx="322056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600" b="0" strike="noStrike" spc="-1">
                <a:solidFill>
                  <a:srgbClr val="000000"/>
                </a:solidFill>
                <a:latin typeface="Bahnschrift SemiBold SemiConden"/>
              </a:rPr>
              <a:t>How isloated members are?</a:t>
            </a:r>
            <a:endParaRPr lang="it-IT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1264680" y="560880"/>
            <a:ext cx="5342040" cy="82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000000"/>
                </a:solidFill>
                <a:latin typeface="Bahnschrift SemiBold SemiConden"/>
              </a:rPr>
              <a:t>Indicator 4 – Betweenness Centrality</a:t>
            </a:r>
            <a:endParaRPr lang="it-IT" sz="2400" b="0" strike="noStrike" spc="-1"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9653760" y="4563720"/>
            <a:ext cx="1907640" cy="128052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Mean = 0.016</a:t>
            </a:r>
            <a:endParaRPr lang="it-IT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Max = 0.28 </a:t>
            </a:r>
            <a:endParaRPr lang="it-IT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it-IT" sz="2000" b="0" strike="noStrike" spc="-1">
                <a:solidFill>
                  <a:srgbClr val="FFFFFF"/>
                </a:solidFill>
                <a:latin typeface="Bahnschrift SemiBold SemiConden"/>
              </a:rPr>
              <a:t>stDev =  0.048</a:t>
            </a:r>
            <a:endParaRPr lang="it-IT" sz="2000" b="0" strike="noStrike" spc="-1">
              <a:latin typeface="Arial"/>
            </a:endParaRPr>
          </a:p>
        </p:txBody>
      </p:sp>
      <p:pic>
        <p:nvPicPr>
          <p:cNvPr id="128" name="Picture 4"/>
          <p:cNvPicPr/>
          <p:nvPr/>
        </p:nvPicPr>
        <p:blipFill>
          <a:blip r:embed="rId2"/>
          <a:stretch/>
        </p:blipFill>
        <p:spPr>
          <a:xfrm>
            <a:off x="486000" y="1285920"/>
            <a:ext cx="8658000" cy="4896000"/>
          </a:xfrm>
          <a:prstGeom prst="rect">
            <a:avLst/>
          </a:prstGeom>
          <a:ln>
            <a:noFill/>
          </a:ln>
        </p:spPr>
      </p:pic>
      <p:pic>
        <p:nvPicPr>
          <p:cNvPr id="129" name="Picture 5"/>
          <p:cNvPicPr/>
          <p:nvPr/>
        </p:nvPicPr>
        <p:blipFill>
          <a:blip r:embed="rId3"/>
          <a:stretch/>
        </p:blipFill>
        <p:spPr>
          <a:xfrm>
            <a:off x="4448520" y="1606320"/>
            <a:ext cx="4377960" cy="2617200"/>
          </a:xfrm>
          <a:prstGeom prst="rect">
            <a:avLst/>
          </a:prstGeom>
          <a:ln cap="rnd">
            <a:solidFill>
              <a:schemeClr val="tx1"/>
            </a:solidFill>
            <a:custDash/>
          </a:ln>
        </p:spPr>
      </p:pic>
      <p:pic>
        <p:nvPicPr>
          <p:cNvPr id="130" name="Picture 6"/>
          <p:cNvPicPr/>
          <p:nvPr/>
        </p:nvPicPr>
        <p:blipFill>
          <a:blip r:embed="rId4"/>
          <a:stretch/>
        </p:blipFill>
        <p:spPr>
          <a:xfrm>
            <a:off x="9148680" y="1713600"/>
            <a:ext cx="2789640" cy="2105640"/>
          </a:xfrm>
          <a:prstGeom prst="rect">
            <a:avLst/>
          </a:prstGeom>
          <a:ln>
            <a:noFill/>
          </a:ln>
        </p:spPr>
      </p:pic>
      <p:pic>
        <p:nvPicPr>
          <p:cNvPr id="131" name="Picture 7"/>
          <p:cNvPicPr/>
          <p:nvPr/>
        </p:nvPicPr>
        <p:blipFill>
          <a:blip r:embed="rId5"/>
          <a:stretch/>
        </p:blipFill>
        <p:spPr>
          <a:xfrm>
            <a:off x="8084880" y="383040"/>
            <a:ext cx="676800" cy="817200"/>
          </a:xfrm>
          <a:prstGeom prst="rect">
            <a:avLst/>
          </a:prstGeom>
          <a:ln>
            <a:noFill/>
          </a:ln>
        </p:spPr>
      </p:pic>
      <p:sp>
        <p:nvSpPr>
          <p:cNvPr id="132" name="CustomShape 3"/>
          <p:cNvSpPr/>
          <p:nvPr/>
        </p:nvSpPr>
        <p:spPr>
          <a:xfrm>
            <a:off x="8859960" y="370440"/>
            <a:ext cx="3220560" cy="1063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1600" b="0" strike="noStrike" spc="-1">
                <a:solidFill>
                  <a:srgbClr val="000000"/>
                </a:solidFill>
                <a:latin typeface="Bahnschrift SemiBold SemiConden"/>
              </a:rPr>
              <a:t>Measure the member’s capacity to act like a bridge between clusters of members!</a:t>
            </a:r>
            <a:endParaRPr lang="it-IT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3408F"/>
      </a:dk2>
      <a:lt2>
        <a:srgbClr val="67686A"/>
      </a:lt2>
      <a:accent1>
        <a:srgbClr val="FF8900"/>
      </a:accent1>
      <a:accent2>
        <a:srgbClr val="FFF200"/>
      </a:accent2>
      <a:accent3>
        <a:srgbClr val="662D91"/>
      </a:accent3>
      <a:accent4>
        <a:srgbClr val="00AEEF"/>
      </a:accent4>
      <a:accent5>
        <a:srgbClr val="23408F"/>
      </a:accent5>
      <a:accent6>
        <a:srgbClr val="4BBCA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3408F"/>
      </a:dk2>
      <a:lt2>
        <a:srgbClr val="67686A"/>
      </a:lt2>
      <a:accent1>
        <a:srgbClr val="FF8900"/>
      </a:accent1>
      <a:accent2>
        <a:srgbClr val="FFF200"/>
      </a:accent2>
      <a:accent3>
        <a:srgbClr val="662D91"/>
      </a:accent3>
      <a:accent4>
        <a:srgbClr val="00AEEF"/>
      </a:accent4>
      <a:accent5>
        <a:srgbClr val="23408F"/>
      </a:accent5>
      <a:accent6>
        <a:srgbClr val="4BBCA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</TotalTime>
  <Words>888</Words>
  <Application>Microsoft Office PowerPoint</Application>
  <PresentationFormat>Widescreen</PresentationFormat>
  <Paragraphs>173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Arial Unicode MS</vt:lpstr>
      <vt:lpstr>Arial</vt:lpstr>
      <vt:lpstr>Bahnschrift SemiBold SemiConden</vt:lpstr>
      <vt:lpstr>Consolas</vt:lpstr>
      <vt:lpstr>Symbol</vt:lpstr>
      <vt:lpstr>Times New Roman</vt:lpstr>
      <vt:lpstr>Verdana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UniOulu PPT template ENG</dc:title>
  <dc:subject/>
  <dc:creator/>
  <dc:description/>
  <cp:lastModifiedBy>Sicily Wang</cp:lastModifiedBy>
  <cp:revision>121</cp:revision>
  <dcterms:created xsi:type="dcterms:W3CDTF">2016-04-14T05:59:10Z</dcterms:created>
  <dcterms:modified xsi:type="dcterms:W3CDTF">2019-04-28T20:24:03Z</dcterms:modified>
  <dc:language>it-IT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0x010100E2C66806664B437490F488AF34B7AFF600BC774A1D3665C24690F2F9AE8E5A2357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37</vt:i4>
  </property>
  <property fmtid="{D5CDD505-2E9C-101B-9397-08002B2CF9AE}" pid="13" name="oy_department">
    <vt:lpwstr>492;#240927 Viestintä, markkinointi ja yhteiskuntasuhteet|8bd4d200-c4c0-4210-84f2-6f07028d2c73</vt:lpwstr>
  </property>
  <property fmtid="{D5CDD505-2E9C-101B-9397-08002B2CF9AE}" pid="14" name="oy_keywords">
    <vt:lpwstr>360;#Dokumenttipohjat|778455bb-615e-47d7-8dbd-5c9cab4aadc7</vt:lpwstr>
  </property>
  <property fmtid="{D5CDD505-2E9C-101B-9397-08002B2CF9AE}" pid="15" name="oy_subject">
    <vt:lpwstr/>
  </property>
  <property fmtid="{D5CDD505-2E9C-101B-9397-08002B2CF9AE}" pid="16" name="oy_typeTaxonomy">
    <vt:lpwstr>627;#Ohje|62bdb1e9-6a4e-41b7-9f23-a2dfe98f3035</vt:lpwstr>
  </property>
</Properties>
</file>